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4"/>
  </p:notesMasterIdLst>
  <p:sldIdLst>
    <p:sldId id="256" r:id="rId4"/>
    <p:sldId id="304" r:id="rId5"/>
    <p:sldId id="289" r:id="rId6"/>
    <p:sldId id="301" r:id="rId7"/>
    <p:sldId id="281" r:id="rId8"/>
    <p:sldId id="280" r:id="rId9"/>
    <p:sldId id="298" r:id="rId10"/>
    <p:sldId id="290" r:id="rId11"/>
    <p:sldId id="302" r:id="rId12"/>
    <p:sldId id="287" r:id="rId13"/>
    <p:sldId id="291" r:id="rId14"/>
    <p:sldId id="286" r:id="rId15"/>
    <p:sldId id="292" r:id="rId16"/>
    <p:sldId id="305" r:id="rId17"/>
    <p:sldId id="293" r:id="rId18"/>
    <p:sldId id="294" r:id="rId19"/>
    <p:sldId id="295" r:id="rId20"/>
    <p:sldId id="296" r:id="rId21"/>
    <p:sldId id="303" r:id="rId22"/>
    <p:sldId id="29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80C0"/>
    <a:srgbClr val="007EBB"/>
    <a:srgbClr val="004C6E"/>
    <a:srgbClr val="217A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35B2F4-521B-A091-1DBC-378ED3CCDF2A}" v="2" dt="2023-01-09T10:47:35.528"/>
    <p1510:client id="{5EE64539-20CA-E3DD-C505-575ED61D6E64}" v="139" dt="2023-01-09T12:34:14.875"/>
    <p1510:client id="{7B56F03E-3099-4D4C-B363-1D2E71838FCD}" v="871" dt="2023-01-09T17:05:56.950"/>
    <p1510:client id="{B0547D1F-300C-6CEE-F3C0-713051CFD198}" v="6" dt="2023-01-09T17:15:55.2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15"/>
    <p:restoredTop sz="94682"/>
  </p:normalViewPr>
  <p:slideViewPr>
    <p:cSldViewPr snapToGrid="0">
      <p:cViewPr varScale="1">
        <p:scale>
          <a:sx n="144" d="100"/>
          <a:sy n="144" d="100"/>
        </p:scale>
        <p:origin x="6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11799-6ECE-9943-961A-2E56CE7990B9}" type="datetimeFigureOut">
              <a:rPr lang="en-US" smtClean="0"/>
              <a:t>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18F33-C558-5449-9D1D-1361F6E08DE1}" type="slidenum">
              <a:rPr lang="en-US" smtClean="0"/>
              <a:t>‹#›</a:t>
            </a:fld>
            <a:endParaRPr lang="en-US"/>
          </a:p>
        </p:txBody>
      </p:sp>
    </p:spTree>
    <p:extLst>
      <p:ext uri="{BB962C8B-B14F-4D97-AF65-F5344CB8AC3E}">
        <p14:creationId xmlns:p14="http://schemas.microsoft.com/office/powerpoint/2010/main" val="3241651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418F33-C558-5449-9D1D-1361F6E08DE1}" type="slidenum">
              <a:rPr lang="en-US" smtClean="0"/>
              <a:t>17</a:t>
            </a:fld>
            <a:endParaRPr lang="en-US"/>
          </a:p>
        </p:txBody>
      </p:sp>
    </p:spTree>
    <p:extLst>
      <p:ext uri="{BB962C8B-B14F-4D97-AF65-F5344CB8AC3E}">
        <p14:creationId xmlns:p14="http://schemas.microsoft.com/office/powerpoint/2010/main" val="36945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418F33-C558-5449-9D1D-1361F6E08DE1}" type="slidenum">
              <a:rPr lang="en-US" smtClean="0"/>
              <a:t>18</a:t>
            </a:fld>
            <a:endParaRPr lang="en-US"/>
          </a:p>
        </p:txBody>
      </p:sp>
    </p:spTree>
    <p:extLst>
      <p:ext uri="{BB962C8B-B14F-4D97-AF65-F5344CB8AC3E}">
        <p14:creationId xmlns:p14="http://schemas.microsoft.com/office/powerpoint/2010/main" val="947874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BF20-83E7-6BA8-8D84-C08F816665F9}"/>
              </a:ext>
            </a:extLst>
          </p:cNvPr>
          <p:cNvSpPr>
            <a:spLocks noGrp="1"/>
          </p:cNvSpPr>
          <p:nvPr>
            <p:ph type="ctrTitle"/>
          </p:nvPr>
        </p:nvSpPr>
        <p:spPr>
          <a:xfrm>
            <a:off x="733069" y="2394065"/>
            <a:ext cx="7536873" cy="1340341"/>
          </a:xfrm>
        </p:spPr>
        <p:txBody>
          <a:bodyPr anchor="b">
            <a:no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DFC1E572-C003-EE48-42B6-EA01B50DD763}"/>
              </a:ext>
            </a:extLst>
          </p:cNvPr>
          <p:cNvSpPr>
            <a:spLocks noGrp="1"/>
          </p:cNvSpPr>
          <p:nvPr>
            <p:ph type="subTitle" idx="1"/>
          </p:nvPr>
        </p:nvSpPr>
        <p:spPr>
          <a:xfrm>
            <a:off x="733069" y="3826482"/>
            <a:ext cx="7536873"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FC88E6-3611-1C1B-BBC5-5708218F6FFA}"/>
              </a:ext>
            </a:extLst>
          </p:cNvPr>
          <p:cNvSpPr>
            <a:spLocks noGrp="1"/>
          </p:cNvSpPr>
          <p:nvPr>
            <p:ph type="dt" sz="half" idx="10"/>
          </p:nvPr>
        </p:nvSpPr>
        <p:spPr/>
        <p:txBody>
          <a:bodyPr/>
          <a:lstStyle/>
          <a:p>
            <a:fld id="{330464B3-136D-49AA-AF97-F64701B14118}" type="datetimeFigureOut">
              <a:rPr lang="en-US" smtClean="0"/>
              <a:t>1/9/2023</a:t>
            </a:fld>
            <a:endParaRPr lang="en-US"/>
          </a:p>
        </p:txBody>
      </p:sp>
      <p:sp>
        <p:nvSpPr>
          <p:cNvPr id="5" name="Footer Placeholder 4">
            <a:extLst>
              <a:ext uri="{FF2B5EF4-FFF2-40B4-BE49-F238E27FC236}">
                <a16:creationId xmlns:a16="http://schemas.microsoft.com/office/drawing/2014/main" id="{4C607585-8B5C-EAF1-9F4D-875C84DAA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F7FBD-3B70-84E9-B072-EF35C927765B}"/>
              </a:ext>
            </a:extLst>
          </p:cNvPr>
          <p:cNvSpPr>
            <a:spLocks noGrp="1"/>
          </p:cNvSpPr>
          <p:nvPr>
            <p:ph type="sldNum" sz="quarter" idx="12"/>
          </p:nvPr>
        </p:nvSpPr>
        <p:spPr/>
        <p:txBody>
          <a:bodyPr/>
          <a:lstStyle/>
          <a:p>
            <a:fld id="{57ECF1B1-D865-4903-9D1B-511C07187141}" type="slidenum">
              <a:rPr lang="en-US" smtClean="0"/>
              <a:t>‹#›</a:t>
            </a:fld>
            <a:endParaRPr lang="en-US"/>
          </a:p>
        </p:txBody>
      </p:sp>
      <p:sp>
        <p:nvSpPr>
          <p:cNvPr id="8" name="Rectangle 7">
            <a:extLst>
              <a:ext uri="{FF2B5EF4-FFF2-40B4-BE49-F238E27FC236}">
                <a16:creationId xmlns:a16="http://schemas.microsoft.com/office/drawing/2014/main" id="{B7AE2265-A52C-7D06-ACE0-1519F7BA862F}"/>
              </a:ext>
            </a:extLst>
          </p:cNvPr>
          <p:cNvSpPr/>
          <p:nvPr userDrawn="1"/>
        </p:nvSpPr>
        <p:spPr>
          <a:xfrm>
            <a:off x="9375560" y="2971800"/>
            <a:ext cx="847939" cy="3886200"/>
          </a:xfrm>
          <a:prstGeom prst="rect">
            <a:avLst/>
          </a:prstGeom>
          <a:solidFill>
            <a:srgbClr val="1C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C8F973-20A0-5A0A-51FA-4D59C5FF7ABD}"/>
              </a:ext>
            </a:extLst>
          </p:cNvPr>
          <p:cNvSpPr/>
          <p:nvPr userDrawn="1"/>
        </p:nvSpPr>
        <p:spPr>
          <a:xfrm>
            <a:off x="10610992" y="0"/>
            <a:ext cx="847939" cy="6858000"/>
          </a:xfrm>
          <a:prstGeom prst="rect">
            <a:avLst/>
          </a:prstGeom>
          <a:solidFill>
            <a:srgbClr val="138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clipart&#10;&#10;Description automatically generated">
            <a:extLst>
              <a:ext uri="{FF2B5EF4-FFF2-40B4-BE49-F238E27FC236}">
                <a16:creationId xmlns:a16="http://schemas.microsoft.com/office/drawing/2014/main" id="{F2D9DD76-BA4A-7800-4BE2-0EDB604807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069" y="1374604"/>
            <a:ext cx="3664364" cy="648949"/>
          </a:xfrm>
          <a:prstGeom prst="rect">
            <a:avLst/>
          </a:prstGeom>
        </p:spPr>
      </p:pic>
    </p:spTree>
    <p:extLst>
      <p:ext uri="{BB962C8B-B14F-4D97-AF65-F5344CB8AC3E}">
        <p14:creationId xmlns:p14="http://schemas.microsoft.com/office/powerpoint/2010/main" val="1613279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308AF-4560-8A7B-B9FD-E715CB4DA9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C2459F-1E9E-53AC-289B-4C04BBAA97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4B88FB-E1F1-73A3-B1B4-047471430695}"/>
              </a:ext>
            </a:extLst>
          </p:cNvPr>
          <p:cNvSpPr>
            <a:spLocks noGrp="1"/>
          </p:cNvSpPr>
          <p:nvPr>
            <p:ph type="dt" sz="half" idx="10"/>
          </p:nvPr>
        </p:nvSpPr>
        <p:spPr/>
        <p:txBody>
          <a:bodyPr/>
          <a:lstStyle/>
          <a:p>
            <a:fld id="{330464B3-136D-49AA-AF97-F64701B14118}" type="datetimeFigureOut">
              <a:rPr lang="en-US" smtClean="0"/>
              <a:t>1/9/2023</a:t>
            </a:fld>
            <a:endParaRPr lang="en-US"/>
          </a:p>
        </p:txBody>
      </p:sp>
      <p:sp>
        <p:nvSpPr>
          <p:cNvPr id="5" name="Footer Placeholder 4">
            <a:extLst>
              <a:ext uri="{FF2B5EF4-FFF2-40B4-BE49-F238E27FC236}">
                <a16:creationId xmlns:a16="http://schemas.microsoft.com/office/drawing/2014/main" id="{CA09F5D2-9E47-E4FF-E976-486CED676E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0C74DC-CD6C-1843-1F1E-1FE69D180115}"/>
              </a:ext>
            </a:extLst>
          </p:cNvPr>
          <p:cNvSpPr>
            <a:spLocks noGrp="1"/>
          </p:cNvSpPr>
          <p:nvPr>
            <p:ph type="sldNum" sz="quarter" idx="12"/>
          </p:nvPr>
        </p:nvSpPr>
        <p:spPr/>
        <p:txBody>
          <a:bodyPr/>
          <a:lstStyle/>
          <a:p>
            <a:fld id="{57ECF1B1-D865-4903-9D1B-511C07187141}" type="slidenum">
              <a:rPr lang="en-US" smtClean="0"/>
              <a:t>‹#›</a:t>
            </a:fld>
            <a:endParaRPr lang="en-US"/>
          </a:p>
        </p:txBody>
      </p:sp>
    </p:spTree>
    <p:extLst>
      <p:ext uri="{BB962C8B-B14F-4D97-AF65-F5344CB8AC3E}">
        <p14:creationId xmlns:p14="http://schemas.microsoft.com/office/powerpoint/2010/main" val="94507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BF1A4D-80AC-F9C3-2835-966CC75C1F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AEA0AA-908F-F254-E2A2-83E92653A2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CDA23-095A-9B59-10EE-C3E8018DCFE8}"/>
              </a:ext>
            </a:extLst>
          </p:cNvPr>
          <p:cNvSpPr>
            <a:spLocks noGrp="1"/>
          </p:cNvSpPr>
          <p:nvPr>
            <p:ph type="dt" sz="half" idx="10"/>
          </p:nvPr>
        </p:nvSpPr>
        <p:spPr/>
        <p:txBody>
          <a:bodyPr/>
          <a:lstStyle/>
          <a:p>
            <a:fld id="{330464B3-136D-49AA-AF97-F64701B14118}" type="datetimeFigureOut">
              <a:rPr lang="en-US" smtClean="0"/>
              <a:t>1/9/2023</a:t>
            </a:fld>
            <a:endParaRPr lang="en-US"/>
          </a:p>
        </p:txBody>
      </p:sp>
      <p:sp>
        <p:nvSpPr>
          <p:cNvPr id="5" name="Footer Placeholder 4">
            <a:extLst>
              <a:ext uri="{FF2B5EF4-FFF2-40B4-BE49-F238E27FC236}">
                <a16:creationId xmlns:a16="http://schemas.microsoft.com/office/drawing/2014/main" id="{1FAB5BAD-5DEC-E405-DFBA-0A1AE6139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BA932C-4FCF-607C-C664-D89300701CC2}"/>
              </a:ext>
            </a:extLst>
          </p:cNvPr>
          <p:cNvSpPr>
            <a:spLocks noGrp="1"/>
          </p:cNvSpPr>
          <p:nvPr>
            <p:ph type="sldNum" sz="quarter" idx="12"/>
          </p:nvPr>
        </p:nvSpPr>
        <p:spPr/>
        <p:txBody>
          <a:bodyPr/>
          <a:lstStyle/>
          <a:p>
            <a:fld id="{57ECF1B1-D865-4903-9D1B-511C07187141}" type="slidenum">
              <a:rPr lang="en-US" smtClean="0"/>
              <a:t>‹#›</a:t>
            </a:fld>
            <a:endParaRPr lang="en-US"/>
          </a:p>
        </p:txBody>
      </p:sp>
    </p:spTree>
    <p:extLst>
      <p:ext uri="{BB962C8B-B14F-4D97-AF65-F5344CB8AC3E}">
        <p14:creationId xmlns:p14="http://schemas.microsoft.com/office/powerpoint/2010/main" val="965766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1DF31-44DB-FEF6-2B6F-C76D65FD4E1A}"/>
              </a:ext>
            </a:extLst>
          </p:cNvPr>
          <p:cNvSpPr>
            <a:spLocks noGrp="1"/>
          </p:cNvSpPr>
          <p:nvPr>
            <p:ph type="title"/>
          </p:nvPr>
        </p:nvSpPr>
        <p:spPr>
          <a:xfrm>
            <a:off x="228600" y="224780"/>
            <a:ext cx="10515600" cy="1325563"/>
          </a:xfr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874F6BC5-B24E-9A5A-42FC-EB5F0CF09E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0F1CB5-6165-F1F4-84A5-CDF318AE8A1A}"/>
              </a:ext>
            </a:extLst>
          </p:cNvPr>
          <p:cNvSpPr>
            <a:spLocks noGrp="1"/>
          </p:cNvSpPr>
          <p:nvPr>
            <p:ph type="dt" sz="half" idx="10"/>
          </p:nvPr>
        </p:nvSpPr>
        <p:spPr/>
        <p:txBody>
          <a:bodyPr/>
          <a:lstStyle/>
          <a:p>
            <a:fld id="{330464B3-136D-49AA-AF97-F64701B14118}" type="datetimeFigureOut">
              <a:rPr lang="en-US" smtClean="0"/>
              <a:t>1/9/2023</a:t>
            </a:fld>
            <a:endParaRPr lang="en-US"/>
          </a:p>
        </p:txBody>
      </p:sp>
      <p:sp>
        <p:nvSpPr>
          <p:cNvPr id="5" name="Footer Placeholder 4">
            <a:extLst>
              <a:ext uri="{FF2B5EF4-FFF2-40B4-BE49-F238E27FC236}">
                <a16:creationId xmlns:a16="http://schemas.microsoft.com/office/drawing/2014/main" id="{35B69D07-5D15-E112-5A49-49F4C9B92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311BD9-BA63-CD1A-1A1D-1ECC312694FB}"/>
              </a:ext>
            </a:extLst>
          </p:cNvPr>
          <p:cNvSpPr>
            <a:spLocks noGrp="1"/>
          </p:cNvSpPr>
          <p:nvPr>
            <p:ph type="sldNum" sz="quarter" idx="12"/>
          </p:nvPr>
        </p:nvSpPr>
        <p:spPr/>
        <p:txBody>
          <a:bodyPr/>
          <a:lstStyle/>
          <a:p>
            <a:fld id="{57ECF1B1-D865-4903-9D1B-511C07187141}" type="slidenum">
              <a:rPr lang="en-US" smtClean="0"/>
              <a:t>‹#›</a:t>
            </a:fld>
            <a:endParaRPr lang="en-US"/>
          </a:p>
        </p:txBody>
      </p:sp>
      <p:sp>
        <p:nvSpPr>
          <p:cNvPr id="7" name="Rectangle 6">
            <a:extLst>
              <a:ext uri="{FF2B5EF4-FFF2-40B4-BE49-F238E27FC236}">
                <a16:creationId xmlns:a16="http://schemas.microsoft.com/office/drawing/2014/main" id="{D1F3429B-D610-180C-8489-41B6851FDE48}"/>
              </a:ext>
            </a:extLst>
          </p:cNvPr>
          <p:cNvSpPr/>
          <p:nvPr userDrawn="1"/>
        </p:nvSpPr>
        <p:spPr>
          <a:xfrm rot="5400000">
            <a:off x="1868379" y="4327553"/>
            <a:ext cx="149442" cy="3886200"/>
          </a:xfrm>
          <a:prstGeom prst="rect">
            <a:avLst/>
          </a:prstGeom>
          <a:solidFill>
            <a:srgbClr val="1C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4F8626C-0395-EF86-B02E-956024B0BED7}"/>
              </a:ext>
            </a:extLst>
          </p:cNvPr>
          <p:cNvSpPr/>
          <p:nvPr userDrawn="1"/>
        </p:nvSpPr>
        <p:spPr>
          <a:xfrm rot="5400000">
            <a:off x="3354279" y="3097966"/>
            <a:ext cx="149441" cy="6858000"/>
          </a:xfrm>
          <a:prstGeom prst="rect">
            <a:avLst/>
          </a:prstGeom>
          <a:solidFill>
            <a:srgbClr val="138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81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837F6A0-B305-7FBF-76BF-007E9DFD2677}"/>
              </a:ext>
            </a:extLst>
          </p:cNvPr>
          <p:cNvSpPr>
            <a:spLocks noGrp="1"/>
          </p:cNvSpPr>
          <p:nvPr>
            <p:ph type="dt" sz="half" idx="10"/>
          </p:nvPr>
        </p:nvSpPr>
        <p:spPr/>
        <p:txBody>
          <a:bodyPr/>
          <a:lstStyle/>
          <a:p>
            <a:fld id="{330464B3-136D-49AA-AF97-F64701B14118}" type="datetimeFigureOut">
              <a:rPr lang="en-US" smtClean="0"/>
              <a:t>1/9/2023</a:t>
            </a:fld>
            <a:endParaRPr lang="en-US"/>
          </a:p>
        </p:txBody>
      </p:sp>
      <p:sp>
        <p:nvSpPr>
          <p:cNvPr id="5" name="Footer Placeholder 4">
            <a:extLst>
              <a:ext uri="{FF2B5EF4-FFF2-40B4-BE49-F238E27FC236}">
                <a16:creationId xmlns:a16="http://schemas.microsoft.com/office/drawing/2014/main" id="{93B9A4BC-483C-66A5-5D49-89C1D03E3D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B68CF5-6BEE-F871-BADA-B764233E95B3}"/>
              </a:ext>
            </a:extLst>
          </p:cNvPr>
          <p:cNvSpPr>
            <a:spLocks noGrp="1"/>
          </p:cNvSpPr>
          <p:nvPr>
            <p:ph type="sldNum" sz="quarter" idx="12"/>
          </p:nvPr>
        </p:nvSpPr>
        <p:spPr/>
        <p:txBody>
          <a:bodyPr/>
          <a:lstStyle/>
          <a:p>
            <a:fld id="{57ECF1B1-D865-4903-9D1B-511C07187141}" type="slidenum">
              <a:rPr lang="en-US" smtClean="0"/>
              <a:t>‹#›</a:t>
            </a:fld>
            <a:endParaRPr lang="en-US"/>
          </a:p>
        </p:txBody>
      </p:sp>
      <p:sp>
        <p:nvSpPr>
          <p:cNvPr id="7" name="Rectangle 6">
            <a:extLst>
              <a:ext uri="{FF2B5EF4-FFF2-40B4-BE49-F238E27FC236}">
                <a16:creationId xmlns:a16="http://schemas.microsoft.com/office/drawing/2014/main" id="{D8645631-2D79-39A8-9F34-12976377D9CD}"/>
              </a:ext>
            </a:extLst>
          </p:cNvPr>
          <p:cNvSpPr/>
          <p:nvPr userDrawn="1"/>
        </p:nvSpPr>
        <p:spPr>
          <a:xfrm>
            <a:off x="9334500" y="0"/>
            <a:ext cx="2857500" cy="6858000"/>
          </a:xfrm>
          <a:prstGeom prst="rect">
            <a:avLst/>
          </a:prstGeom>
          <a:solidFill>
            <a:srgbClr val="138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F1CA74E-8FC5-D28A-B95D-5FE453E11E31}"/>
              </a:ext>
            </a:extLst>
          </p:cNvPr>
          <p:cNvSpPr>
            <a:spLocks noGrp="1"/>
          </p:cNvSpPr>
          <p:nvPr>
            <p:ph type="ctrTitle"/>
          </p:nvPr>
        </p:nvSpPr>
        <p:spPr>
          <a:xfrm>
            <a:off x="733069" y="2394065"/>
            <a:ext cx="7536873" cy="1340341"/>
          </a:xfrm>
        </p:spPr>
        <p:txBody>
          <a:bodyPr anchor="b">
            <a:noAutofit/>
          </a:bodyPr>
          <a:lstStyle>
            <a:lvl1pPr algn="l">
              <a:defRPr sz="4800"/>
            </a:lvl1pPr>
          </a:lstStyle>
          <a:p>
            <a:r>
              <a:rPr lang="en-US"/>
              <a:t>Click to edit Master title style</a:t>
            </a:r>
          </a:p>
        </p:txBody>
      </p:sp>
      <p:sp>
        <p:nvSpPr>
          <p:cNvPr id="12" name="Subtitle 2">
            <a:extLst>
              <a:ext uri="{FF2B5EF4-FFF2-40B4-BE49-F238E27FC236}">
                <a16:creationId xmlns:a16="http://schemas.microsoft.com/office/drawing/2014/main" id="{8A677825-38A8-8B63-D109-37D8E86DE533}"/>
              </a:ext>
            </a:extLst>
          </p:cNvPr>
          <p:cNvSpPr>
            <a:spLocks noGrp="1"/>
          </p:cNvSpPr>
          <p:nvPr>
            <p:ph type="subTitle" idx="1"/>
          </p:nvPr>
        </p:nvSpPr>
        <p:spPr>
          <a:xfrm>
            <a:off x="733069" y="3826482"/>
            <a:ext cx="7536873"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7112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6CF5F-F213-9751-53E7-BC12A71499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651F91-F192-E1E1-7CA8-3377AA0732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3EE91C-8F67-813D-2EF0-F1CBDCA7CF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DDC3C2-4A79-79E8-8B8A-16E6295314A4}"/>
              </a:ext>
            </a:extLst>
          </p:cNvPr>
          <p:cNvSpPr>
            <a:spLocks noGrp="1"/>
          </p:cNvSpPr>
          <p:nvPr>
            <p:ph type="dt" sz="half" idx="10"/>
          </p:nvPr>
        </p:nvSpPr>
        <p:spPr/>
        <p:txBody>
          <a:bodyPr/>
          <a:lstStyle/>
          <a:p>
            <a:fld id="{330464B3-136D-49AA-AF97-F64701B14118}" type="datetimeFigureOut">
              <a:rPr lang="en-US" smtClean="0"/>
              <a:t>1/9/2023</a:t>
            </a:fld>
            <a:endParaRPr lang="en-US"/>
          </a:p>
        </p:txBody>
      </p:sp>
      <p:sp>
        <p:nvSpPr>
          <p:cNvPr id="6" name="Footer Placeholder 5">
            <a:extLst>
              <a:ext uri="{FF2B5EF4-FFF2-40B4-BE49-F238E27FC236}">
                <a16:creationId xmlns:a16="http://schemas.microsoft.com/office/drawing/2014/main" id="{DF358D0C-82AE-8535-CD55-179486FD77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350E91-03A5-A6B0-D178-53A8561DD024}"/>
              </a:ext>
            </a:extLst>
          </p:cNvPr>
          <p:cNvSpPr>
            <a:spLocks noGrp="1"/>
          </p:cNvSpPr>
          <p:nvPr>
            <p:ph type="sldNum" sz="quarter" idx="12"/>
          </p:nvPr>
        </p:nvSpPr>
        <p:spPr/>
        <p:txBody>
          <a:bodyPr/>
          <a:lstStyle/>
          <a:p>
            <a:fld id="{57ECF1B1-D865-4903-9D1B-511C07187141}" type="slidenum">
              <a:rPr lang="en-US" smtClean="0"/>
              <a:t>‹#›</a:t>
            </a:fld>
            <a:endParaRPr lang="en-US"/>
          </a:p>
        </p:txBody>
      </p:sp>
    </p:spTree>
    <p:extLst>
      <p:ext uri="{BB962C8B-B14F-4D97-AF65-F5344CB8AC3E}">
        <p14:creationId xmlns:p14="http://schemas.microsoft.com/office/powerpoint/2010/main" val="1545190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8B3C-C127-2C72-A165-FCC2597047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069DEB-D546-FAA7-79C8-3564099F8D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077A14-7062-9CC2-CCD4-16BD5E71E0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24F588-7B48-F618-D0CE-3C6C9F78FA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16A17F-7DC8-8D97-A6B0-3E34A06D75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134ED9-DF0E-05F6-72AE-383F280D0A65}"/>
              </a:ext>
            </a:extLst>
          </p:cNvPr>
          <p:cNvSpPr>
            <a:spLocks noGrp="1"/>
          </p:cNvSpPr>
          <p:nvPr>
            <p:ph type="dt" sz="half" idx="10"/>
          </p:nvPr>
        </p:nvSpPr>
        <p:spPr/>
        <p:txBody>
          <a:bodyPr/>
          <a:lstStyle/>
          <a:p>
            <a:fld id="{330464B3-136D-49AA-AF97-F64701B14118}" type="datetimeFigureOut">
              <a:rPr lang="en-US" smtClean="0"/>
              <a:t>1/9/2023</a:t>
            </a:fld>
            <a:endParaRPr lang="en-US"/>
          </a:p>
        </p:txBody>
      </p:sp>
      <p:sp>
        <p:nvSpPr>
          <p:cNvPr id="8" name="Footer Placeholder 7">
            <a:extLst>
              <a:ext uri="{FF2B5EF4-FFF2-40B4-BE49-F238E27FC236}">
                <a16:creationId xmlns:a16="http://schemas.microsoft.com/office/drawing/2014/main" id="{BE0A66F4-EE52-EC2C-63B9-FE0FA4CC1D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C0E30F-2391-46DC-CA7B-86133E5CBA0C}"/>
              </a:ext>
            </a:extLst>
          </p:cNvPr>
          <p:cNvSpPr>
            <a:spLocks noGrp="1"/>
          </p:cNvSpPr>
          <p:nvPr>
            <p:ph type="sldNum" sz="quarter" idx="12"/>
          </p:nvPr>
        </p:nvSpPr>
        <p:spPr/>
        <p:txBody>
          <a:bodyPr/>
          <a:lstStyle/>
          <a:p>
            <a:fld id="{57ECF1B1-D865-4903-9D1B-511C07187141}" type="slidenum">
              <a:rPr lang="en-US" smtClean="0"/>
              <a:t>‹#›</a:t>
            </a:fld>
            <a:endParaRPr lang="en-US"/>
          </a:p>
        </p:txBody>
      </p:sp>
    </p:spTree>
    <p:extLst>
      <p:ext uri="{BB962C8B-B14F-4D97-AF65-F5344CB8AC3E}">
        <p14:creationId xmlns:p14="http://schemas.microsoft.com/office/powerpoint/2010/main" val="2818258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B1532-E378-098B-A821-E6A4AC0B3B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AF5E37-10A0-A06E-5CA5-9400EB65A594}"/>
              </a:ext>
            </a:extLst>
          </p:cNvPr>
          <p:cNvSpPr>
            <a:spLocks noGrp="1"/>
          </p:cNvSpPr>
          <p:nvPr>
            <p:ph type="dt" sz="half" idx="10"/>
          </p:nvPr>
        </p:nvSpPr>
        <p:spPr/>
        <p:txBody>
          <a:bodyPr/>
          <a:lstStyle/>
          <a:p>
            <a:fld id="{330464B3-136D-49AA-AF97-F64701B14118}" type="datetimeFigureOut">
              <a:rPr lang="en-US" smtClean="0"/>
              <a:t>1/9/2023</a:t>
            </a:fld>
            <a:endParaRPr lang="en-US"/>
          </a:p>
        </p:txBody>
      </p:sp>
      <p:sp>
        <p:nvSpPr>
          <p:cNvPr id="4" name="Footer Placeholder 3">
            <a:extLst>
              <a:ext uri="{FF2B5EF4-FFF2-40B4-BE49-F238E27FC236}">
                <a16:creationId xmlns:a16="http://schemas.microsoft.com/office/drawing/2014/main" id="{D3A216C5-EE13-330F-86B5-B537D47345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88CD81-E8FB-85D2-4ACE-03012E4EA002}"/>
              </a:ext>
            </a:extLst>
          </p:cNvPr>
          <p:cNvSpPr>
            <a:spLocks noGrp="1"/>
          </p:cNvSpPr>
          <p:nvPr>
            <p:ph type="sldNum" sz="quarter" idx="12"/>
          </p:nvPr>
        </p:nvSpPr>
        <p:spPr/>
        <p:txBody>
          <a:bodyPr/>
          <a:lstStyle/>
          <a:p>
            <a:fld id="{57ECF1B1-D865-4903-9D1B-511C07187141}" type="slidenum">
              <a:rPr lang="en-US" smtClean="0"/>
              <a:t>‹#›</a:t>
            </a:fld>
            <a:endParaRPr lang="en-US"/>
          </a:p>
        </p:txBody>
      </p:sp>
    </p:spTree>
    <p:extLst>
      <p:ext uri="{BB962C8B-B14F-4D97-AF65-F5344CB8AC3E}">
        <p14:creationId xmlns:p14="http://schemas.microsoft.com/office/powerpoint/2010/main" val="3351092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59AD38-85D5-3D3C-8698-BBE8AAFA21D7}"/>
              </a:ext>
            </a:extLst>
          </p:cNvPr>
          <p:cNvSpPr>
            <a:spLocks noGrp="1"/>
          </p:cNvSpPr>
          <p:nvPr>
            <p:ph type="dt" sz="half" idx="10"/>
          </p:nvPr>
        </p:nvSpPr>
        <p:spPr/>
        <p:txBody>
          <a:bodyPr/>
          <a:lstStyle/>
          <a:p>
            <a:fld id="{330464B3-136D-49AA-AF97-F64701B14118}" type="datetimeFigureOut">
              <a:rPr lang="en-US" smtClean="0"/>
              <a:t>1/9/2023</a:t>
            </a:fld>
            <a:endParaRPr lang="en-US"/>
          </a:p>
        </p:txBody>
      </p:sp>
      <p:sp>
        <p:nvSpPr>
          <p:cNvPr id="3" name="Footer Placeholder 2">
            <a:extLst>
              <a:ext uri="{FF2B5EF4-FFF2-40B4-BE49-F238E27FC236}">
                <a16:creationId xmlns:a16="http://schemas.microsoft.com/office/drawing/2014/main" id="{BE9F9628-D522-5951-954D-CA5554E53C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39C5E6-BEC0-81D6-D670-BAB6F75B1853}"/>
              </a:ext>
            </a:extLst>
          </p:cNvPr>
          <p:cNvSpPr>
            <a:spLocks noGrp="1"/>
          </p:cNvSpPr>
          <p:nvPr>
            <p:ph type="sldNum" sz="quarter" idx="12"/>
          </p:nvPr>
        </p:nvSpPr>
        <p:spPr/>
        <p:txBody>
          <a:bodyPr/>
          <a:lstStyle/>
          <a:p>
            <a:fld id="{57ECF1B1-D865-4903-9D1B-511C07187141}" type="slidenum">
              <a:rPr lang="en-US" smtClean="0"/>
              <a:t>‹#›</a:t>
            </a:fld>
            <a:endParaRPr lang="en-US"/>
          </a:p>
        </p:txBody>
      </p:sp>
    </p:spTree>
    <p:extLst>
      <p:ext uri="{BB962C8B-B14F-4D97-AF65-F5344CB8AC3E}">
        <p14:creationId xmlns:p14="http://schemas.microsoft.com/office/powerpoint/2010/main" val="2893984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160C2-EB2A-3496-87BD-90E68049B6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38369E-D89C-056D-8C21-EEB5D2CAD9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2AF680-D133-382C-1E42-B4101ED601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1CC9A1-0DC0-4682-D19A-564E080EEB86}"/>
              </a:ext>
            </a:extLst>
          </p:cNvPr>
          <p:cNvSpPr>
            <a:spLocks noGrp="1"/>
          </p:cNvSpPr>
          <p:nvPr>
            <p:ph type="dt" sz="half" idx="10"/>
          </p:nvPr>
        </p:nvSpPr>
        <p:spPr/>
        <p:txBody>
          <a:bodyPr/>
          <a:lstStyle/>
          <a:p>
            <a:fld id="{330464B3-136D-49AA-AF97-F64701B14118}" type="datetimeFigureOut">
              <a:rPr lang="en-US" smtClean="0"/>
              <a:t>1/9/2023</a:t>
            </a:fld>
            <a:endParaRPr lang="en-US"/>
          </a:p>
        </p:txBody>
      </p:sp>
      <p:sp>
        <p:nvSpPr>
          <p:cNvPr id="6" name="Footer Placeholder 5">
            <a:extLst>
              <a:ext uri="{FF2B5EF4-FFF2-40B4-BE49-F238E27FC236}">
                <a16:creationId xmlns:a16="http://schemas.microsoft.com/office/drawing/2014/main" id="{478FEA30-C477-7C32-E2F6-EA567ADD06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1B429B-0BC2-4E4D-5E63-2E3E7A9B6865}"/>
              </a:ext>
            </a:extLst>
          </p:cNvPr>
          <p:cNvSpPr>
            <a:spLocks noGrp="1"/>
          </p:cNvSpPr>
          <p:nvPr>
            <p:ph type="sldNum" sz="quarter" idx="12"/>
          </p:nvPr>
        </p:nvSpPr>
        <p:spPr/>
        <p:txBody>
          <a:bodyPr/>
          <a:lstStyle/>
          <a:p>
            <a:fld id="{57ECF1B1-D865-4903-9D1B-511C07187141}" type="slidenum">
              <a:rPr lang="en-US" smtClean="0"/>
              <a:t>‹#›</a:t>
            </a:fld>
            <a:endParaRPr lang="en-US"/>
          </a:p>
        </p:txBody>
      </p:sp>
    </p:spTree>
    <p:extLst>
      <p:ext uri="{BB962C8B-B14F-4D97-AF65-F5344CB8AC3E}">
        <p14:creationId xmlns:p14="http://schemas.microsoft.com/office/powerpoint/2010/main" val="1603885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9A5A7-80E0-954F-8420-44F3F1540A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52B5A2-8D7E-4218-D8BD-B765860A0B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76FE71-8274-A98A-B043-F6CDE19BA8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59C517-D36D-9FEC-7761-084F8263318D}"/>
              </a:ext>
            </a:extLst>
          </p:cNvPr>
          <p:cNvSpPr>
            <a:spLocks noGrp="1"/>
          </p:cNvSpPr>
          <p:nvPr>
            <p:ph type="dt" sz="half" idx="10"/>
          </p:nvPr>
        </p:nvSpPr>
        <p:spPr/>
        <p:txBody>
          <a:bodyPr/>
          <a:lstStyle/>
          <a:p>
            <a:fld id="{330464B3-136D-49AA-AF97-F64701B14118}" type="datetimeFigureOut">
              <a:rPr lang="en-US" smtClean="0"/>
              <a:t>1/9/2023</a:t>
            </a:fld>
            <a:endParaRPr lang="en-US"/>
          </a:p>
        </p:txBody>
      </p:sp>
      <p:sp>
        <p:nvSpPr>
          <p:cNvPr id="6" name="Footer Placeholder 5">
            <a:extLst>
              <a:ext uri="{FF2B5EF4-FFF2-40B4-BE49-F238E27FC236}">
                <a16:creationId xmlns:a16="http://schemas.microsoft.com/office/drawing/2014/main" id="{B5B26583-3F07-4266-18D9-1E961B2FA5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6254FE-C8B7-116B-9A8D-1E215AB12E90}"/>
              </a:ext>
            </a:extLst>
          </p:cNvPr>
          <p:cNvSpPr>
            <a:spLocks noGrp="1"/>
          </p:cNvSpPr>
          <p:nvPr>
            <p:ph type="sldNum" sz="quarter" idx="12"/>
          </p:nvPr>
        </p:nvSpPr>
        <p:spPr/>
        <p:txBody>
          <a:bodyPr/>
          <a:lstStyle/>
          <a:p>
            <a:fld id="{57ECF1B1-D865-4903-9D1B-511C07187141}" type="slidenum">
              <a:rPr lang="en-US" smtClean="0"/>
              <a:t>‹#›</a:t>
            </a:fld>
            <a:endParaRPr lang="en-US"/>
          </a:p>
        </p:txBody>
      </p:sp>
    </p:spTree>
    <p:extLst>
      <p:ext uri="{BB962C8B-B14F-4D97-AF65-F5344CB8AC3E}">
        <p14:creationId xmlns:p14="http://schemas.microsoft.com/office/powerpoint/2010/main" val="1758193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6C8D6A-6E68-CB86-EE1D-68F6401FAC68}"/>
              </a:ext>
            </a:extLst>
          </p:cNvPr>
          <p:cNvSpPr/>
          <p:nvPr userDrawn="1"/>
        </p:nvSpPr>
        <p:spPr>
          <a:xfrm>
            <a:off x="0" y="0"/>
            <a:ext cx="1219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99114773-1629-CB50-2A18-3DFB3630C2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5BBF50-3AD9-9F76-0452-5911F1B410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F9EDD1-A23A-E0DF-6BF4-64AE7D9546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464B3-136D-49AA-AF97-F64701B14118}" type="datetimeFigureOut">
              <a:rPr lang="en-US" smtClean="0"/>
              <a:t>1/9/2023</a:t>
            </a:fld>
            <a:endParaRPr lang="en-US"/>
          </a:p>
        </p:txBody>
      </p:sp>
      <p:sp>
        <p:nvSpPr>
          <p:cNvPr id="5" name="Footer Placeholder 4">
            <a:extLst>
              <a:ext uri="{FF2B5EF4-FFF2-40B4-BE49-F238E27FC236}">
                <a16:creationId xmlns:a16="http://schemas.microsoft.com/office/drawing/2014/main" id="{B03E4124-F77A-92A8-20C9-99E7676DDC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E431B3-BFDE-2541-F19D-C99636E39A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CF1B1-D865-4903-9D1B-511C07187141}" type="slidenum">
              <a:rPr lang="en-US" smtClean="0"/>
              <a:t>‹#›</a:t>
            </a:fld>
            <a:endParaRPr lang="en-US"/>
          </a:p>
        </p:txBody>
      </p:sp>
    </p:spTree>
    <p:extLst>
      <p:ext uri="{BB962C8B-B14F-4D97-AF65-F5344CB8AC3E}">
        <p14:creationId xmlns:p14="http://schemas.microsoft.com/office/powerpoint/2010/main" val="1473972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forms.office.com/r/2dLEMaSM3z"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3E2D7-00B5-915A-1E9B-F12DC536AA7F}"/>
              </a:ext>
            </a:extLst>
          </p:cNvPr>
          <p:cNvSpPr>
            <a:spLocks noGrp="1"/>
          </p:cNvSpPr>
          <p:nvPr>
            <p:ph type="ctrTitle"/>
          </p:nvPr>
        </p:nvSpPr>
        <p:spPr/>
        <p:txBody>
          <a:bodyPr/>
          <a:lstStyle/>
          <a:p>
            <a:r>
              <a:rPr lang="en-US" dirty="0"/>
              <a:t>Office Hours</a:t>
            </a:r>
          </a:p>
        </p:txBody>
      </p:sp>
      <p:sp>
        <p:nvSpPr>
          <p:cNvPr id="3" name="Subtitle 2">
            <a:extLst>
              <a:ext uri="{FF2B5EF4-FFF2-40B4-BE49-F238E27FC236}">
                <a16:creationId xmlns:a16="http://schemas.microsoft.com/office/drawing/2014/main" id="{D500EED5-69C1-EB4F-F80E-AE7172241F45}"/>
              </a:ext>
            </a:extLst>
          </p:cNvPr>
          <p:cNvSpPr>
            <a:spLocks noGrp="1"/>
          </p:cNvSpPr>
          <p:nvPr>
            <p:ph type="subTitle" idx="1"/>
          </p:nvPr>
        </p:nvSpPr>
        <p:spPr/>
        <p:txBody>
          <a:bodyPr/>
          <a:lstStyle/>
          <a:p>
            <a:r>
              <a:rPr lang="en-US"/>
              <a:t>January 2023</a:t>
            </a:r>
          </a:p>
        </p:txBody>
      </p:sp>
    </p:spTree>
    <p:extLst>
      <p:ext uri="{BB962C8B-B14F-4D97-AF65-F5344CB8AC3E}">
        <p14:creationId xmlns:p14="http://schemas.microsoft.com/office/powerpoint/2010/main" val="2879919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93A45-FC95-EA50-78A4-25A44A9CBB14}"/>
              </a:ext>
            </a:extLst>
          </p:cNvPr>
          <p:cNvSpPr>
            <a:spLocks noGrp="1"/>
          </p:cNvSpPr>
          <p:nvPr>
            <p:ph type="title"/>
          </p:nvPr>
        </p:nvSpPr>
        <p:spPr/>
        <p:txBody>
          <a:bodyPr/>
          <a:lstStyle/>
          <a:p>
            <a:r>
              <a:rPr lang="en-US" dirty="0"/>
              <a:t>Question 1</a:t>
            </a:r>
          </a:p>
        </p:txBody>
      </p:sp>
      <p:sp>
        <p:nvSpPr>
          <p:cNvPr id="4" name="Content Placeholder 2">
            <a:extLst>
              <a:ext uri="{FF2B5EF4-FFF2-40B4-BE49-F238E27FC236}">
                <a16:creationId xmlns:a16="http://schemas.microsoft.com/office/drawing/2014/main" id="{3DA530C1-E98C-81CD-325F-F2F1D8A3E48B}"/>
              </a:ext>
            </a:extLst>
          </p:cNvPr>
          <p:cNvSpPr txBox="1">
            <a:spLocks/>
          </p:cNvSpPr>
          <p:nvPr/>
        </p:nvSpPr>
        <p:spPr>
          <a:xfrm>
            <a:off x="623526" y="2133277"/>
            <a:ext cx="11052659" cy="6267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0" i="0" dirty="0">
                <a:effectLst/>
                <a:latin typeface="Slack-Lato"/>
              </a:rPr>
              <a:t>Is the use of the WYSIWYG included in the Ally Usage Reports for instructor usage?</a:t>
            </a:r>
            <a:endParaRPr lang="en-US" dirty="0"/>
          </a:p>
          <a:p>
            <a:pPr marL="0" indent="0">
              <a:buNone/>
            </a:pPr>
            <a:endParaRPr lang="en-US" sz="2000" dirty="0"/>
          </a:p>
        </p:txBody>
      </p:sp>
      <p:sp>
        <p:nvSpPr>
          <p:cNvPr id="3" name="Content Placeholder 2">
            <a:extLst>
              <a:ext uri="{FF2B5EF4-FFF2-40B4-BE49-F238E27FC236}">
                <a16:creationId xmlns:a16="http://schemas.microsoft.com/office/drawing/2014/main" id="{5C297281-38CF-043B-9049-E707E2BFA598}"/>
              </a:ext>
            </a:extLst>
          </p:cNvPr>
          <p:cNvSpPr txBox="1">
            <a:spLocks/>
          </p:cNvSpPr>
          <p:nvPr/>
        </p:nvSpPr>
        <p:spPr>
          <a:xfrm>
            <a:off x="623526" y="3342913"/>
            <a:ext cx="10751208" cy="18520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0" i="0" dirty="0">
                <a:effectLst/>
                <a:latin typeface="Slack-Lato"/>
              </a:rPr>
              <a:t>Answer:  Yes!  Within the Usage Reports WYSIWYG content is identified with a file type of ”html-fragment” in the raw data tab.  This is factored into the Instructor Feedback Launches and Feedback Weekly tabs.</a:t>
            </a:r>
            <a:endParaRPr lang="en-US" dirty="0"/>
          </a:p>
          <a:p>
            <a:pPr marL="0" indent="0">
              <a:buNone/>
            </a:pPr>
            <a:endParaRPr lang="en-US" sz="2000" dirty="0"/>
          </a:p>
        </p:txBody>
      </p:sp>
    </p:spTree>
    <p:extLst>
      <p:ext uri="{BB962C8B-B14F-4D97-AF65-F5344CB8AC3E}">
        <p14:creationId xmlns:p14="http://schemas.microsoft.com/office/powerpoint/2010/main" val="2899866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93A45-FC95-EA50-78A4-25A44A9CBB14}"/>
              </a:ext>
            </a:extLst>
          </p:cNvPr>
          <p:cNvSpPr>
            <a:spLocks noGrp="1"/>
          </p:cNvSpPr>
          <p:nvPr>
            <p:ph type="title"/>
          </p:nvPr>
        </p:nvSpPr>
        <p:spPr/>
        <p:txBody>
          <a:bodyPr/>
          <a:lstStyle/>
          <a:p>
            <a:r>
              <a:rPr lang="en-US" dirty="0"/>
              <a:t>Question 2</a:t>
            </a:r>
          </a:p>
        </p:txBody>
      </p:sp>
      <p:sp>
        <p:nvSpPr>
          <p:cNvPr id="4" name="Content Placeholder 2">
            <a:extLst>
              <a:ext uri="{FF2B5EF4-FFF2-40B4-BE49-F238E27FC236}">
                <a16:creationId xmlns:a16="http://schemas.microsoft.com/office/drawing/2014/main" id="{3DA530C1-E98C-81CD-325F-F2F1D8A3E48B}"/>
              </a:ext>
            </a:extLst>
          </p:cNvPr>
          <p:cNvSpPr txBox="1">
            <a:spLocks/>
          </p:cNvSpPr>
          <p:nvPr/>
        </p:nvSpPr>
        <p:spPr>
          <a:xfrm>
            <a:off x="623526" y="2133277"/>
            <a:ext cx="11052659" cy="6267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0" i="0" dirty="0">
                <a:effectLst/>
                <a:latin typeface="Slack-Lato"/>
              </a:rPr>
              <a:t>There have been a number of known issues with things in PowerPoint including table headers, Smart Art and super/subscript text that are dependent on Libre Office.  Some of these have been outstanding for a long time, so how does Ally handle and/or justify this? </a:t>
            </a:r>
            <a:endParaRPr lang="en-US" dirty="0"/>
          </a:p>
          <a:p>
            <a:pPr marL="0" indent="0">
              <a:buNone/>
            </a:pPr>
            <a:endParaRPr lang="en-US" sz="2000" dirty="0"/>
          </a:p>
        </p:txBody>
      </p:sp>
      <p:pic>
        <p:nvPicPr>
          <p:cNvPr id="5" name="Picture 2" descr="An image depicting a table with examples of contrast issues being displayed by Ally">
            <a:extLst>
              <a:ext uri="{FF2B5EF4-FFF2-40B4-BE49-F238E27FC236}">
                <a16:creationId xmlns:a16="http://schemas.microsoft.com/office/drawing/2014/main" id="{E6970306-E044-DA44-FC25-D464B2F18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294" y="4105225"/>
            <a:ext cx="4258182" cy="15413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n example of Microsoft smart art. Pie Chart with three equal sections with process arrows leading to the next section. The sections contain the text, Cake, Person and Happiness.. ">
            <a:extLst>
              <a:ext uri="{FF2B5EF4-FFF2-40B4-BE49-F238E27FC236}">
                <a16:creationId xmlns:a16="http://schemas.microsoft.com/office/drawing/2014/main" id="{8BD80B1F-7944-C43C-FD01-AC0286484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8524" y="3683595"/>
            <a:ext cx="4258182" cy="2375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878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93A45-FC95-EA50-78A4-25A44A9CBB14}"/>
              </a:ext>
            </a:extLst>
          </p:cNvPr>
          <p:cNvSpPr>
            <a:spLocks noGrp="1"/>
          </p:cNvSpPr>
          <p:nvPr>
            <p:ph type="title"/>
          </p:nvPr>
        </p:nvSpPr>
        <p:spPr/>
        <p:txBody>
          <a:bodyPr/>
          <a:lstStyle/>
          <a:p>
            <a:r>
              <a:rPr lang="en-US" dirty="0"/>
              <a:t>Libre Office Planned Updates</a:t>
            </a:r>
          </a:p>
        </p:txBody>
      </p:sp>
      <p:sp>
        <p:nvSpPr>
          <p:cNvPr id="4" name="Content Placeholder 2">
            <a:extLst>
              <a:ext uri="{FF2B5EF4-FFF2-40B4-BE49-F238E27FC236}">
                <a16:creationId xmlns:a16="http://schemas.microsoft.com/office/drawing/2014/main" id="{3DA530C1-E98C-81CD-325F-F2F1D8A3E48B}"/>
              </a:ext>
            </a:extLst>
          </p:cNvPr>
          <p:cNvSpPr txBox="1">
            <a:spLocks/>
          </p:cNvSpPr>
          <p:nvPr/>
        </p:nvSpPr>
        <p:spPr>
          <a:xfrm>
            <a:off x="623526" y="2133276"/>
            <a:ext cx="9349415" cy="32769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Upgrading our Libre Office version this month</a:t>
            </a:r>
          </a:p>
          <a:p>
            <a:r>
              <a:rPr lang="en-US" sz="2400" dirty="0"/>
              <a:t>Reviewing known issues before and after upgrade</a:t>
            </a:r>
          </a:p>
          <a:p>
            <a:pPr marL="457200" lvl="1" indent="0">
              <a:buNone/>
            </a:pPr>
            <a:endParaRPr lang="en-US" dirty="0"/>
          </a:p>
          <a:p>
            <a:pPr marL="0" indent="0">
              <a:buNone/>
            </a:pPr>
            <a:endParaRPr lang="en-US" sz="2400" dirty="0"/>
          </a:p>
        </p:txBody>
      </p:sp>
    </p:spTree>
    <p:extLst>
      <p:ext uri="{BB962C8B-B14F-4D97-AF65-F5344CB8AC3E}">
        <p14:creationId xmlns:p14="http://schemas.microsoft.com/office/powerpoint/2010/main" val="3048887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93A45-FC95-EA50-78A4-25A44A9CBB14}"/>
              </a:ext>
            </a:extLst>
          </p:cNvPr>
          <p:cNvSpPr>
            <a:spLocks noGrp="1"/>
          </p:cNvSpPr>
          <p:nvPr>
            <p:ph type="title"/>
          </p:nvPr>
        </p:nvSpPr>
        <p:spPr/>
        <p:txBody>
          <a:bodyPr/>
          <a:lstStyle/>
          <a:p>
            <a:r>
              <a:rPr lang="en-US" dirty="0"/>
              <a:t>Question 3</a:t>
            </a:r>
          </a:p>
        </p:txBody>
      </p:sp>
      <p:sp>
        <p:nvSpPr>
          <p:cNvPr id="4" name="Content Placeholder 2">
            <a:extLst>
              <a:ext uri="{FF2B5EF4-FFF2-40B4-BE49-F238E27FC236}">
                <a16:creationId xmlns:a16="http://schemas.microsoft.com/office/drawing/2014/main" id="{3DA530C1-E98C-81CD-325F-F2F1D8A3E48B}"/>
              </a:ext>
            </a:extLst>
          </p:cNvPr>
          <p:cNvSpPr txBox="1">
            <a:spLocks/>
          </p:cNvSpPr>
          <p:nvPr/>
        </p:nvSpPr>
        <p:spPr>
          <a:xfrm>
            <a:off x="623526" y="2133276"/>
            <a:ext cx="11052659" cy="3071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0" i="0" dirty="0">
                <a:effectLst/>
              </a:rPr>
              <a:t>In the 2021 Ally Roadmap we saw the following updates listed.  Wha</a:t>
            </a:r>
            <a:r>
              <a:rPr lang="en-US" sz="2400" dirty="0"/>
              <a:t>t are the plans for these?</a:t>
            </a:r>
            <a:r>
              <a:rPr lang="en-US" sz="2400" b="0" i="0" dirty="0">
                <a:effectLst/>
              </a:rPr>
              <a:t> </a:t>
            </a:r>
          </a:p>
          <a:p>
            <a:pPr marL="0" indent="0">
              <a:buNone/>
            </a:pPr>
            <a:endParaRPr lang="en-US" sz="2400" dirty="0"/>
          </a:p>
          <a:p>
            <a:r>
              <a:rPr lang="en-US" sz="2400" dirty="0">
                <a:effectLst/>
              </a:rPr>
              <a:t>Support audio alternative format for documents &gt; 100,000 characters</a:t>
            </a:r>
          </a:p>
          <a:p>
            <a:r>
              <a:rPr lang="en-US" sz="2400" dirty="0">
                <a:effectLst/>
              </a:rPr>
              <a:t>Automatically create playlist based on heading structure</a:t>
            </a:r>
          </a:p>
          <a:p>
            <a:r>
              <a:rPr lang="en-US" sz="2400" dirty="0">
                <a:effectLst/>
              </a:rPr>
              <a:t>Highlight text with audio alternative format</a:t>
            </a:r>
          </a:p>
          <a:p>
            <a:pPr lvl="2"/>
            <a:endParaRPr lang="en-US" sz="2400" dirty="0"/>
          </a:p>
          <a:p>
            <a:pPr marL="0" indent="0">
              <a:buNone/>
            </a:pPr>
            <a:endParaRPr lang="en-US" sz="2400" dirty="0"/>
          </a:p>
        </p:txBody>
      </p:sp>
    </p:spTree>
    <p:extLst>
      <p:ext uri="{BB962C8B-B14F-4D97-AF65-F5344CB8AC3E}">
        <p14:creationId xmlns:p14="http://schemas.microsoft.com/office/powerpoint/2010/main" val="2165000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2A268-6FB1-1BB9-7E50-DB18B2773789}"/>
              </a:ext>
            </a:extLst>
          </p:cNvPr>
          <p:cNvSpPr>
            <a:spLocks noGrp="1"/>
          </p:cNvSpPr>
          <p:nvPr>
            <p:ph type="title"/>
          </p:nvPr>
        </p:nvSpPr>
        <p:spPr/>
        <p:txBody>
          <a:bodyPr/>
          <a:lstStyle/>
          <a:p>
            <a:r>
              <a:rPr lang="en-US" dirty="0"/>
              <a:t>Audio Alternative Format </a:t>
            </a:r>
          </a:p>
        </p:txBody>
      </p:sp>
      <p:sp>
        <p:nvSpPr>
          <p:cNvPr id="3" name="Content Placeholder 2">
            <a:extLst>
              <a:ext uri="{FF2B5EF4-FFF2-40B4-BE49-F238E27FC236}">
                <a16:creationId xmlns:a16="http://schemas.microsoft.com/office/drawing/2014/main" id="{4A141830-D1D9-EE74-044C-1136636300CC}"/>
              </a:ext>
            </a:extLst>
          </p:cNvPr>
          <p:cNvSpPr>
            <a:spLocks noGrp="1"/>
          </p:cNvSpPr>
          <p:nvPr>
            <p:ph sz="half" idx="1"/>
          </p:nvPr>
        </p:nvSpPr>
        <p:spPr/>
        <p:txBody>
          <a:bodyPr/>
          <a:lstStyle/>
          <a:p>
            <a:pPr marL="0" indent="0">
              <a:buNone/>
            </a:pPr>
            <a:r>
              <a:rPr lang="en-US" dirty="0"/>
              <a:t>Planning and Prioritizing for 2023</a:t>
            </a:r>
          </a:p>
          <a:p>
            <a:pPr marL="0" indent="0">
              <a:buNone/>
            </a:pPr>
            <a:endParaRPr lang="en-US" dirty="0"/>
          </a:p>
          <a:p>
            <a:r>
              <a:rPr lang="en-US" sz="2800" dirty="0"/>
              <a:t>Breaking the 100,000 limit</a:t>
            </a:r>
          </a:p>
          <a:p>
            <a:r>
              <a:rPr lang="en-US" sz="2800" dirty="0"/>
              <a:t>Playlist based on heading structure</a:t>
            </a:r>
          </a:p>
          <a:p>
            <a:pPr marL="0" indent="0">
              <a:buNone/>
            </a:pPr>
            <a:endParaRPr lang="en-US" dirty="0"/>
          </a:p>
        </p:txBody>
      </p:sp>
      <p:sp>
        <p:nvSpPr>
          <p:cNvPr id="4" name="Content Placeholder 3">
            <a:extLst>
              <a:ext uri="{FF2B5EF4-FFF2-40B4-BE49-F238E27FC236}">
                <a16:creationId xmlns:a16="http://schemas.microsoft.com/office/drawing/2014/main" id="{BD87FF60-6204-2023-FE3C-547649B05BEC}"/>
              </a:ext>
            </a:extLst>
          </p:cNvPr>
          <p:cNvSpPr>
            <a:spLocks noGrp="1"/>
          </p:cNvSpPr>
          <p:nvPr>
            <p:ph sz="half" idx="2"/>
          </p:nvPr>
        </p:nvSpPr>
        <p:spPr/>
        <p:txBody>
          <a:bodyPr/>
          <a:lstStyle/>
          <a:p>
            <a:pPr marL="0" indent="0">
              <a:buNone/>
            </a:pPr>
            <a:r>
              <a:rPr lang="en-US" dirty="0"/>
              <a:t>Longer Term Backlog</a:t>
            </a:r>
          </a:p>
          <a:p>
            <a:pPr marL="0" indent="0">
              <a:buNone/>
            </a:pPr>
            <a:endParaRPr lang="en-US" dirty="0"/>
          </a:p>
          <a:p>
            <a:r>
              <a:rPr lang="en-US" sz="2800" dirty="0"/>
              <a:t>Highlight text with Audio Alternative Format</a:t>
            </a:r>
          </a:p>
          <a:p>
            <a:pPr marL="0" indent="0">
              <a:buNone/>
            </a:pPr>
            <a:endParaRPr lang="en-US" dirty="0"/>
          </a:p>
        </p:txBody>
      </p:sp>
    </p:spTree>
    <p:extLst>
      <p:ext uri="{BB962C8B-B14F-4D97-AF65-F5344CB8AC3E}">
        <p14:creationId xmlns:p14="http://schemas.microsoft.com/office/powerpoint/2010/main" val="3547284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93A45-FC95-EA50-78A4-25A44A9CBB14}"/>
              </a:ext>
            </a:extLst>
          </p:cNvPr>
          <p:cNvSpPr>
            <a:spLocks noGrp="1"/>
          </p:cNvSpPr>
          <p:nvPr>
            <p:ph type="title"/>
          </p:nvPr>
        </p:nvSpPr>
        <p:spPr/>
        <p:txBody>
          <a:bodyPr/>
          <a:lstStyle/>
          <a:p>
            <a:r>
              <a:rPr lang="en-US" dirty="0"/>
              <a:t>Question 4</a:t>
            </a:r>
          </a:p>
        </p:txBody>
      </p:sp>
      <p:sp>
        <p:nvSpPr>
          <p:cNvPr id="4" name="Content Placeholder 2">
            <a:extLst>
              <a:ext uri="{FF2B5EF4-FFF2-40B4-BE49-F238E27FC236}">
                <a16:creationId xmlns:a16="http://schemas.microsoft.com/office/drawing/2014/main" id="{3DA530C1-E98C-81CD-325F-F2F1D8A3E48B}"/>
              </a:ext>
            </a:extLst>
          </p:cNvPr>
          <p:cNvSpPr txBox="1">
            <a:spLocks/>
          </p:cNvSpPr>
          <p:nvPr/>
        </p:nvSpPr>
        <p:spPr>
          <a:xfrm>
            <a:off x="623526" y="2133276"/>
            <a:ext cx="11052659" cy="3071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0" i="0" dirty="0">
                <a:effectLst/>
              </a:rPr>
              <a:t>When can we expect to see less “Guidance Coming Soon” messages?    Are you adding guidance here? </a:t>
            </a:r>
          </a:p>
          <a:p>
            <a:pPr marL="0" indent="0">
              <a:buNone/>
            </a:pPr>
            <a:endParaRPr lang="en-US" sz="2400" dirty="0"/>
          </a:p>
          <a:p>
            <a:pPr marL="0" indent="0">
              <a:buNone/>
            </a:pPr>
            <a:r>
              <a:rPr lang="en-US" sz="2400" b="0" i="0" dirty="0">
                <a:effectLst/>
              </a:rPr>
              <a:t>And especially for D2L Brightspace, what is the latest on this conversation between Ally and D2L regarding the HTML/WYSIWYG content? </a:t>
            </a:r>
          </a:p>
          <a:p>
            <a:pPr lvl="2"/>
            <a:endParaRPr lang="en-US" sz="2400" dirty="0"/>
          </a:p>
          <a:p>
            <a:pPr marL="0" indent="0">
              <a:buNone/>
            </a:pPr>
            <a:endParaRPr lang="en-US" sz="2400" dirty="0"/>
          </a:p>
        </p:txBody>
      </p:sp>
    </p:spTree>
    <p:extLst>
      <p:ext uri="{BB962C8B-B14F-4D97-AF65-F5344CB8AC3E}">
        <p14:creationId xmlns:p14="http://schemas.microsoft.com/office/powerpoint/2010/main" val="2273119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C109B-F440-AFCB-8788-060ED823F430}"/>
              </a:ext>
            </a:extLst>
          </p:cNvPr>
          <p:cNvSpPr>
            <a:spLocks noGrp="1"/>
          </p:cNvSpPr>
          <p:nvPr>
            <p:ph type="title"/>
          </p:nvPr>
        </p:nvSpPr>
        <p:spPr/>
        <p:txBody>
          <a:bodyPr/>
          <a:lstStyle/>
          <a:p>
            <a:r>
              <a:rPr lang="en-US" dirty="0"/>
              <a:t>Next Up for Guidance</a:t>
            </a:r>
          </a:p>
        </p:txBody>
      </p:sp>
      <p:sp>
        <p:nvSpPr>
          <p:cNvPr id="3" name="Content Placeholder 2">
            <a:extLst>
              <a:ext uri="{FF2B5EF4-FFF2-40B4-BE49-F238E27FC236}">
                <a16:creationId xmlns:a16="http://schemas.microsoft.com/office/drawing/2014/main" id="{08380CFD-8B72-8B21-D83F-56FA970D5787}"/>
              </a:ext>
            </a:extLst>
          </p:cNvPr>
          <p:cNvSpPr>
            <a:spLocks noGrp="1"/>
          </p:cNvSpPr>
          <p:nvPr>
            <p:ph idx="1"/>
          </p:nvPr>
        </p:nvSpPr>
        <p:spPr/>
        <p:txBody>
          <a:bodyPr/>
          <a:lstStyle/>
          <a:p>
            <a:pPr marL="514350" indent="-514350">
              <a:buFont typeface="+mj-lt"/>
              <a:buAutoNum type="arabicPeriod"/>
            </a:pPr>
            <a:r>
              <a:rPr lang="en-US" sz="2800" dirty="0"/>
              <a:t>More Guidance for HTML files</a:t>
            </a:r>
          </a:p>
          <a:p>
            <a:pPr lvl="1"/>
            <a:r>
              <a:rPr lang="en-US" dirty="0"/>
              <a:t>Insufficient contrast</a:t>
            </a:r>
          </a:p>
          <a:p>
            <a:pPr lvl="1"/>
            <a:r>
              <a:rPr lang="en-US" dirty="0"/>
              <a:t>Heading order</a:t>
            </a:r>
          </a:p>
          <a:p>
            <a:pPr lvl="1"/>
            <a:r>
              <a:rPr lang="en-US" dirty="0"/>
              <a:t>Images missing description</a:t>
            </a:r>
          </a:p>
          <a:p>
            <a:pPr marL="514350" indent="-514350">
              <a:buFont typeface="+mj-lt"/>
              <a:buAutoNum type="arabicPeriod"/>
            </a:pPr>
            <a:r>
              <a:rPr lang="en-US" sz="2800" dirty="0"/>
              <a:t>Guidance for Password protected files</a:t>
            </a:r>
          </a:p>
          <a:p>
            <a:pPr marL="514350" indent="-514350">
              <a:buFont typeface="+mj-lt"/>
              <a:buAutoNum type="arabicPeriod"/>
            </a:pPr>
            <a:r>
              <a:rPr lang="en-US" dirty="0"/>
              <a:t>Guidance for OCRed PDF</a:t>
            </a:r>
            <a:endParaRPr lang="en-US" sz="2800" dirty="0"/>
          </a:p>
          <a:p>
            <a:endParaRPr lang="en-US" dirty="0"/>
          </a:p>
        </p:txBody>
      </p:sp>
    </p:spTree>
    <p:extLst>
      <p:ext uri="{BB962C8B-B14F-4D97-AF65-F5344CB8AC3E}">
        <p14:creationId xmlns:p14="http://schemas.microsoft.com/office/powerpoint/2010/main" val="419824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46EC7-4541-5AEE-AE92-1096886C5013}"/>
              </a:ext>
            </a:extLst>
          </p:cNvPr>
          <p:cNvSpPr>
            <a:spLocks noGrp="1"/>
          </p:cNvSpPr>
          <p:nvPr>
            <p:ph type="title"/>
          </p:nvPr>
        </p:nvSpPr>
        <p:spPr/>
        <p:txBody>
          <a:bodyPr/>
          <a:lstStyle/>
          <a:p>
            <a:r>
              <a:rPr lang="en-US" dirty="0"/>
              <a:t>A Deeper Look at D2L HTML Guidance</a:t>
            </a:r>
          </a:p>
        </p:txBody>
      </p:sp>
      <p:sp>
        <p:nvSpPr>
          <p:cNvPr id="3" name="Content Placeholder 2">
            <a:extLst>
              <a:ext uri="{FF2B5EF4-FFF2-40B4-BE49-F238E27FC236}">
                <a16:creationId xmlns:a16="http://schemas.microsoft.com/office/drawing/2014/main" id="{D5E6A84D-083A-B5EE-85F0-F1ACB4C001A9}"/>
              </a:ext>
            </a:extLst>
          </p:cNvPr>
          <p:cNvSpPr>
            <a:spLocks noGrp="1"/>
          </p:cNvSpPr>
          <p:nvPr>
            <p:ph idx="1"/>
          </p:nvPr>
        </p:nvSpPr>
        <p:spPr/>
        <p:txBody>
          <a:bodyPr/>
          <a:lstStyle/>
          <a:p>
            <a:pPr marL="0" indent="0">
              <a:buNone/>
            </a:pPr>
            <a:r>
              <a:rPr lang="en-US" dirty="0"/>
              <a:t>There are 3 levels to D2L HTML content that determine how Ally can best apply guidance: </a:t>
            </a:r>
          </a:p>
        </p:txBody>
      </p:sp>
      <p:sp>
        <p:nvSpPr>
          <p:cNvPr id="4" name="Rectangle 3">
            <a:extLst>
              <a:ext uri="{FF2B5EF4-FFF2-40B4-BE49-F238E27FC236}">
                <a16:creationId xmlns:a16="http://schemas.microsoft.com/office/drawing/2014/main" id="{08DE1AE8-0EBD-8CD0-A793-B91D9369F304}"/>
              </a:ext>
            </a:extLst>
          </p:cNvPr>
          <p:cNvSpPr/>
          <p:nvPr/>
        </p:nvSpPr>
        <p:spPr>
          <a:xfrm>
            <a:off x="964642" y="3145134"/>
            <a:ext cx="3054699" cy="1587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Brightspace Content Areas and New Experiences</a:t>
            </a:r>
          </a:p>
        </p:txBody>
      </p:sp>
      <p:sp>
        <p:nvSpPr>
          <p:cNvPr id="5" name="Rectangle 4">
            <a:extLst>
              <a:ext uri="{FF2B5EF4-FFF2-40B4-BE49-F238E27FC236}">
                <a16:creationId xmlns:a16="http://schemas.microsoft.com/office/drawing/2014/main" id="{62E0EEF9-5A4F-CD21-5A86-4F0F6AD74CE9}"/>
              </a:ext>
            </a:extLst>
          </p:cNvPr>
          <p:cNvSpPr/>
          <p:nvPr/>
        </p:nvSpPr>
        <p:spPr>
          <a:xfrm>
            <a:off x="4526363" y="3145134"/>
            <a:ext cx="3054699" cy="1587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Uploaded HTML vs WYSIWYG</a:t>
            </a:r>
          </a:p>
          <a:p>
            <a:pPr algn="ctr"/>
            <a:r>
              <a:rPr lang="en-US" sz="1600" dirty="0">
                <a:solidFill>
                  <a:schemeClr val="tx1"/>
                </a:solidFill>
              </a:rPr>
              <a:t>(How Brightspace handles this)</a:t>
            </a:r>
          </a:p>
        </p:txBody>
      </p:sp>
      <p:sp>
        <p:nvSpPr>
          <p:cNvPr id="6" name="Rectangle 5">
            <a:extLst>
              <a:ext uri="{FF2B5EF4-FFF2-40B4-BE49-F238E27FC236}">
                <a16:creationId xmlns:a16="http://schemas.microsoft.com/office/drawing/2014/main" id="{D4401C46-E5F8-083F-598C-CE748B03FBC7}"/>
              </a:ext>
            </a:extLst>
          </p:cNvPr>
          <p:cNvSpPr/>
          <p:nvPr/>
        </p:nvSpPr>
        <p:spPr>
          <a:xfrm>
            <a:off x="8088084" y="3127549"/>
            <a:ext cx="3054699" cy="1587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”Guidance Coming Soon” missing guidance in Ally</a:t>
            </a:r>
          </a:p>
        </p:txBody>
      </p:sp>
    </p:spTree>
    <p:extLst>
      <p:ext uri="{BB962C8B-B14F-4D97-AF65-F5344CB8AC3E}">
        <p14:creationId xmlns:p14="http://schemas.microsoft.com/office/powerpoint/2010/main" val="3675421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9A232-69C8-CF6E-21F6-47F34FCF476C}"/>
              </a:ext>
            </a:extLst>
          </p:cNvPr>
          <p:cNvSpPr>
            <a:spLocks noGrp="1"/>
          </p:cNvSpPr>
          <p:nvPr>
            <p:ph type="title"/>
          </p:nvPr>
        </p:nvSpPr>
        <p:spPr/>
        <p:txBody>
          <a:bodyPr/>
          <a:lstStyle/>
          <a:p>
            <a:r>
              <a:rPr lang="en-US" dirty="0"/>
              <a:t>Next Steps for Brightspace and Ally</a:t>
            </a:r>
          </a:p>
        </p:txBody>
      </p:sp>
      <p:sp>
        <p:nvSpPr>
          <p:cNvPr id="3" name="Content Placeholder 2">
            <a:extLst>
              <a:ext uri="{FF2B5EF4-FFF2-40B4-BE49-F238E27FC236}">
                <a16:creationId xmlns:a16="http://schemas.microsoft.com/office/drawing/2014/main" id="{CB6F1908-1767-60B9-576E-2DA14C4974C2}"/>
              </a:ext>
            </a:extLst>
          </p:cNvPr>
          <p:cNvSpPr>
            <a:spLocks noGrp="1"/>
          </p:cNvSpPr>
          <p:nvPr>
            <p:ph idx="1"/>
          </p:nvPr>
        </p:nvSpPr>
        <p:spPr/>
        <p:txBody>
          <a:bodyPr/>
          <a:lstStyle/>
          <a:p>
            <a:pPr marL="514350" indent="-514350">
              <a:buFont typeface="+mj-lt"/>
              <a:buAutoNum type="arabicPeriod"/>
            </a:pPr>
            <a:r>
              <a:rPr lang="en-US" dirty="0"/>
              <a:t>Review and prioritize LMS specific considerations and blockers (in progress jointly between Ally and D2L)</a:t>
            </a:r>
          </a:p>
          <a:p>
            <a:pPr marL="514350" indent="-514350">
              <a:buFont typeface="+mj-lt"/>
              <a:buAutoNum type="arabicPeriod"/>
            </a:pPr>
            <a:r>
              <a:rPr lang="en-US" dirty="0"/>
              <a:t>Improve the Guidance Coming Soon message within Ally</a:t>
            </a:r>
          </a:p>
          <a:p>
            <a:pPr lvl="1"/>
            <a:r>
              <a:rPr lang="en-US" dirty="0"/>
              <a:t>Released with 2.5.1 - Add the configurable Help link to the Guidance Coming Soon screen to allow instructors to get to other resources in the meantime</a:t>
            </a:r>
          </a:p>
          <a:p>
            <a:pPr lvl="1"/>
            <a:r>
              <a:rPr lang="en-US" dirty="0"/>
              <a:t>Update the language for instructors (in progress)</a:t>
            </a:r>
          </a:p>
          <a:p>
            <a:pPr marL="514350" indent="-514350">
              <a:buFont typeface="+mj-lt"/>
              <a:buAutoNum type="arabicPeriod"/>
            </a:pPr>
            <a:r>
              <a:rPr lang="en-US" dirty="0"/>
              <a:t>Release available HTML guidance flows and continue to iterate going forward (in progress)</a:t>
            </a:r>
          </a:p>
        </p:txBody>
      </p:sp>
    </p:spTree>
    <p:extLst>
      <p:ext uri="{BB962C8B-B14F-4D97-AF65-F5344CB8AC3E}">
        <p14:creationId xmlns:p14="http://schemas.microsoft.com/office/powerpoint/2010/main" val="1405802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83EC-39A0-2C30-BB06-5CB7A822537B}"/>
              </a:ext>
            </a:extLst>
          </p:cNvPr>
          <p:cNvSpPr>
            <a:spLocks noGrp="1"/>
          </p:cNvSpPr>
          <p:nvPr>
            <p:ph type="ctrTitle"/>
          </p:nvPr>
        </p:nvSpPr>
        <p:spPr/>
        <p:txBody>
          <a:bodyPr/>
          <a:lstStyle/>
          <a:p>
            <a:r>
              <a:rPr lang="en-US" dirty="0"/>
              <a:t>General Questions?</a:t>
            </a:r>
          </a:p>
        </p:txBody>
      </p:sp>
      <p:sp>
        <p:nvSpPr>
          <p:cNvPr id="3" name="Subtitle 2">
            <a:extLst>
              <a:ext uri="{FF2B5EF4-FFF2-40B4-BE49-F238E27FC236}">
                <a16:creationId xmlns:a16="http://schemas.microsoft.com/office/drawing/2014/main" id="{E4871A86-7057-20D2-EA0F-1C32835C998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73827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037BB-3C9A-711E-72EE-457E22023FA6}"/>
              </a:ext>
            </a:extLst>
          </p:cNvPr>
          <p:cNvSpPr>
            <a:spLocks noGrp="1"/>
          </p:cNvSpPr>
          <p:nvPr>
            <p:ph type="title" idx="4294967295"/>
          </p:nvPr>
        </p:nvSpPr>
        <p:spPr>
          <a:xfrm>
            <a:off x="791530" y="448229"/>
            <a:ext cx="10446190" cy="5730380"/>
          </a:xfrm>
          <a:prstGeom prst="rect">
            <a:avLst/>
          </a:prstGeom>
          <a:noFill/>
          <a:ln w="6350" cap="sq"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310896"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n-lt"/>
                <a:ea typeface="+mn-ea"/>
                <a:cs typeface="+mn-cs"/>
              </a:rPr>
              <a:t>Forward-Looking Statement</a:t>
            </a:r>
            <a:endParaRPr kumimoji="0" lang="en-US" sz="2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mn-lt"/>
                <a:ea typeface="+mn-ea"/>
                <a:cs typeface="+mn-cs"/>
              </a:rPr>
              <a:t>Statements regarding our product development initiatives, including new products and future product upgrades, updates or enhancements represent our current intentions, but may be modified, delayed or abandoned without prior notice and there is no assurance that such offering, upgrades, updates or functionality will become available unless and until they have been made generally available to our customers.</a:t>
            </a:r>
          </a:p>
        </p:txBody>
      </p:sp>
    </p:spTree>
    <p:extLst>
      <p:ext uri="{BB962C8B-B14F-4D97-AF65-F5344CB8AC3E}">
        <p14:creationId xmlns:p14="http://schemas.microsoft.com/office/powerpoint/2010/main" val="3779453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1B216-1B45-B9FC-A6AC-A80569C7A683}"/>
              </a:ext>
            </a:extLst>
          </p:cNvPr>
          <p:cNvSpPr>
            <a:spLocks noGrp="1"/>
          </p:cNvSpPr>
          <p:nvPr>
            <p:ph type="title"/>
          </p:nvPr>
        </p:nvSpPr>
        <p:spPr>
          <a:xfrm>
            <a:off x="831850" y="1719030"/>
            <a:ext cx="7605568" cy="864104"/>
          </a:xfrm>
        </p:spPr>
        <p:txBody>
          <a:bodyPr/>
          <a:lstStyle/>
          <a:p>
            <a:r>
              <a:rPr lang="en-US">
                <a:cs typeface="Calibri Light"/>
              </a:rPr>
              <a:t>Next Office Hours –</a:t>
            </a:r>
            <a:r>
              <a:rPr lang="en-US" b="1">
                <a:cs typeface="Calibri Light"/>
              </a:rPr>
              <a:t> Mon 13 Feb</a:t>
            </a:r>
            <a:endParaRPr lang="en-US" b="1"/>
          </a:p>
        </p:txBody>
      </p:sp>
      <p:sp>
        <p:nvSpPr>
          <p:cNvPr id="3" name="Text Placeholder 2">
            <a:extLst>
              <a:ext uri="{FF2B5EF4-FFF2-40B4-BE49-F238E27FC236}">
                <a16:creationId xmlns:a16="http://schemas.microsoft.com/office/drawing/2014/main" id="{465C5875-23AC-9500-53E4-7523D3B6047B}"/>
              </a:ext>
            </a:extLst>
          </p:cNvPr>
          <p:cNvSpPr>
            <a:spLocks noGrp="1"/>
          </p:cNvSpPr>
          <p:nvPr>
            <p:ph type="body" idx="4294967295"/>
          </p:nvPr>
        </p:nvSpPr>
        <p:spPr>
          <a:xfrm>
            <a:off x="878313" y="2851731"/>
            <a:ext cx="7605568" cy="1500187"/>
          </a:xfrm>
        </p:spPr>
        <p:txBody>
          <a:bodyPr vert="horz" lIns="91440" tIns="45720" rIns="91440" bIns="45720" rtlCol="0" anchor="t">
            <a:normAutofit/>
          </a:bodyPr>
          <a:lstStyle/>
          <a:p>
            <a:pPr marL="342900" indent="-342900">
              <a:buFont typeface="Calibri" panose="020B0604020202020204" pitchFamily="34" charset="0"/>
              <a:buChar char="-"/>
            </a:pPr>
            <a:r>
              <a:rPr lang="en-US">
                <a:cs typeface="Calibri"/>
              </a:rPr>
              <a:t>Please submit your Feb questions via MS Form -</a:t>
            </a:r>
            <a:r>
              <a:rPr lang="en-US">
                <a:solidFill>
                  <a:schemeClr val="bg1">
                    <a:lumMod val="95000"/>
                  </a:schemeClr>
                </a:solidFill>
                <a:cs typeface="Calibri"/>
              </a:rPr>
              <a:t> </a:t>
            </a:r>
            <a:r>
              <a:rPr lang="en-US">
                <a:solidFill>
                  <a:schemeClr val="bg1">
                    <a:lumMod val="95000"/>
                  </a:schemeClr>
                </a:solidFill>
                <a:ea typeface="+mn-lt"/>
                <a:cs typeface="+mn-lt"/>
                <a:hlinkClick r:id="rId2">
                  <a:extLst>
                    <a:ext uri="{A12FA001-AC4F-418D-AE19-62706E023703}">
                      <ahyp:hlinkClr xmlns:ahyp="http://schemas.microsoft.com/office/drawing/2018/hyperlinkcolor" val="tx"/>
                    </a:ext>
                  </a:extLst>
                </a:hlinkClick>
              </a:rPr>
              <a:t>https://forms.office.com/r/2dLEMaSM3z</a:t>
            </a:r>
            <a:r>
              <a:rPr lang="en-US">
                <a:solidFill>
                  <a:schemeClr val="bg1">
                    <a:lumMod val="95000"/>
                  </a:schemeClr>
                </a:solidFill>
                <a:ea typeface="+mn-lt"/>
                <a:cs typeface="+mn-lt"/>
              </a:rPr>
              <a:t> </a:t>
            </a:r>
            <a:endParaRPr lang="en-US">
              <a:solidFill>
                <a:schemeClr val="bg1">
                  <a:lumMod val="95000"/>
                </a:schemeClr>
              </a:solidFill>
              <a:cs typeface="Calibri"/>
            </a:endParaRPr>
          </a:p>
          <a:p>
            <a:pPr marL="342900" indent="-342900">
              <a:buFont typeface="Calibri" panose="020B0604020202020204" pitchFamily="34" charset="0"/>
              <a:buChar char="-"/>
            </a:pPr>
            <a:r>
              <a:rPr lang="en-US">
                <a:cs typeface="Calibri"/>
              </a:rPr>
              <a:t>Office Hours will be 2nd Monday of the month.</a:t>
            </a:r>
            <a:endParaRPr lang="en-US"/>
          </a:p>
        </p:txBody>
      </p:sp>
    </p:spTree>
    <p:extLst>
      <p:ext uri="{BB962C8B-B14F-4D97-AF65-F5344CB8AC3E}">
        <p14:creationId xmlns:p14="http://schemas.microsoft.com/office/powerpoint/2010/main" val="3796552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66E57-A87C-2E70-B8B3-9470B271B24C}"/>
              </a:ext>
            </a:extLst>
          </p:cNvPr>
          <p:cNvSpPr>
            <a:spLocks noGrp="1"/>
          </p:cNvSpPr>
          <p:nvPr>
            <p:ph type="title"/>
          </p:nvPr>
        </p:nvSpPr>
        <p:spPr/>
        <p:txBody>
          <a:bodyPr/>
          <a:lstStyle/>
          <a:p>
            <a:r>
              <a:rPr lang="en-US" dirty="0"/>
              <a:t>Agenda for Today (January 9, 2023)</a:t>
            </a:r>
          </a:p>
        </p:txBody>
      </p:sp>
      <p:sp>
        <p:nvSpPr>
          <p:cNvPr id="3" name="Content Placeholder 2">
            <a:extLst>
              <a:ext uri="{FF2B5EF4-FFF2-40B4-BE49-F238E27FC236}">
                <a16:creationId xmlns:a16="http://schemas.microsoft.com/office/drawing/2014/main" id="{B28A2453-37A2-CF94-EEE4-F5C06804231D}"/>
              </a:ext>
            </a:extLst>
          </p:cNvPr>
          <p:cNvSpPr>
            <a:spLocks noGrp="1"/>
          </p:cNvSpPr>
          <p:nvPr>
            <p:ph idx="1"/>
          </p:nvPr>
        </p:nvSpPr>
        <p:spPr/>
        <p:txBody>
          <a:bodyPr/>
          <a:lstStyle/>
          <a:p>
            <a:r>
              <a:rPr lang="en-US" dirty="0"/>
              <a:t>What is happening in 2023?</a:t>
            </a:r>
          </a:p>
          <a:p>
            <a:pPr lvl="1"/>
            <a:r>
              <a:rPr lang="en-US" dirty="0"/>
              <a:t>Anthology Events</a:t>
            </a:r>
          </a:p>
          <a:p>
            <a:pPr lvl="1"/>
            <a:r>
              <a:rPr lang="en-US" dirty="0"/>
              <a:t>Ally activities (Roadmaps, feedback opportunities)</a:t>
            </a:r>
          </a:p>
          <a:p>
            <a:r>
              <a:rPr lang="en-US" dirty="0"/>
              <a:t>Office Hours Q&amp;A with Chris, Ivan and the Ally team</a:t>
            </a:r>
          </a:p>
          <a:p>
            <a:pPr lvl="1"/>
            <a:r>
              <a:rPr lang="en-US" dirty="0"/>
              <a:t>Roadmap questions around upcoming features</a:t>
            </a:r>
          </a:p>
          <a:p>
            <a:pPr lvl="1"/>
            <a:r>
              <a:rPr lang="en-US" dirty="0"/>
              <a:t>Issues</a:t>
            </a:r>
          </a:p>
          <a:p>
            <a:pPr lvl="1"/>
            <a:r>
              <a:rPr lang="en-US" dirty="0"/>
              <a:t>General questions and chat</a:t>
            </a:r>
          </a:p>
          <a:p>
            <a:endParaRPr lang="en-US" dirty="0"/>
          </a:p>
        </p:txBody>
      </p:sp>
    </p:spTree>
    <p:extLst>
      <p:ext uri="{BB962C8B-B14F-4D97-AF65-F5344CB8AC3E}">
        <p14:creationId xmlns:p14="http://schemas.microsoft.com/office/powerpoint/2010/main" val="3904314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7A0B0-9003-B6BA-5068-7DC387E62472}"/>
              </a:ext>
            </a:extLst>
          </p:cNvPr>
          <p:cNvSpPr>
            <a:spLocks noGrp="1"/>
          </p:cNvSpPr>
          <p:nvPr>
            <p:ph type="ctrTitle"/>
          </p:nvPr>
        </p:nvSpPr>
        <p:spPr/>
        <p:txBody>
          <a:bodyPr/>
          <a:lstStyle/>
          <a:p>
            <a:r>
              <a:rPr lang="en-US" dirty="0"/>
              <a:t>What is happening in 2023? </a:t>
            </a:r>
          </a:p>
        </p:txBody>
      </p:sp>
      <p:sp>
        <p:nvSpPr>
          <p:cNvPr id="3" name="Subtitle 2">
            <a:extLst>
              <a:ext uri="{FF2B5EF4-FFF2-40B4-BE49-F238E27FC236}">
                <a16:creationId xmlns:a16="http://schemas.microsoft.com/office/drawing/2014/main" id="{FC4FC711-8945-BDA9-A971-2DA20DEABB6D}"/>
              </a:ext>
            </a:extLst>
          </p:cNvPr>
          <p:cNvSpPr>
            <a:spLocks noGrp="1"/>
          </p:cNvSpPr>
          <p:nvPr>
            <p:ph type="subTitle" idx="1"/>
          </p:nvPr>
        </p:nvSpPr>
        <p:spPr/>
        <p:txBody>
          <a:bodyPr/>
          <a:lstStyle/>
          <a:p>
            <a:r>
              <a:rPr lang="es-419" dirty="0"/>
              <a:t>Upcoming events and product activities</a:t>
            </a:r>
            <a:endParaRPr lang="en-US" dirty="0"/>
          </a:p>
        </p:txBody>
      </p:sp>
    </p:spTree>
    <p:extLst>
      <p:ext uri="{BB962C8B-B14F-4D97-AF65-F5344CB8AC3E}">
        <p14:creationId xmlns:p14="http://schemas.microsoft.com/office/powerpoint/2010/main" val="2714829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49052-D6DA-673C-80FA-A925BB7EF943}"/>
              </a:ext>
            </a:extLst>
          </p:cNvPr>
          <p:cNvSpPr>
            <a:spLocks noGrp="1"/>
          </p:cNvSpPr>
          <p:nvPr>
            <p:ph type="title"/>
          </p:nvPr>
        </p:nvSpPr>
        <p:spPr/>
        <p:txBody>
          <a:bodyPr/>
          <a:lstStyle/>
          <a:p>
            <a:r>
              <a:rPr lang="en-US"/>
              <a:t>Fix Your Content Day 2023</a:t>
            </a:r>
          </a:p>
        </p:txBody>
      </p:sp>
      <p:sp>
        <p:nvSpPr>
          <p:cNvPr id="3" name="Content Placeholder 2">
            <a:extLst>
              <a:ext uri="{FF2B5EF4-FFF2-40B4-BE49-F238E27FC236}">
                <a16:creationId xmlns:a16="http://schemas.microsoft.com/office/drawing/2014/main" id="{0046A21D-3AC7-17F0-51C0-C0DB2FDEB9CB}"/>
              </a:ext>
            </a:extLst>
          </p:cNvPr>
          <p:cNvSpPr>
            <a:spLocks noGrp="1"/>
          </p:cNvSpPr>
          <p:nvPr>
            <p:ph idx="1"/>
          </p:nvPr>
        </p:nvSpPr>
        <p:spPr>
          <a:xfrm>
            <a:off x="431038" y="1665124"/>
            <a:ext cx="4388141" cy="2576799"/>
          </a:xfrm>
        </p:spPr>
        <p:txBody>
          <a:bodyPr>
            <a:normAutofit/>
          </a:bodyPr>
          <a:lstStyle/>
          <a:p>
            <a:pPr marL="0" indent="0">
              <a:buNone/>
            </a:pPr>
            <a:r>
              <a:rPr lang="en-US" sz="2000" dirty="0"/>
              <a:t>May 18, 2023</a:t>
            </a:r>
          </a:p>
          <a:p>
            <a:pPr marL="0" indent="0">
              <a:buNone/>
            </a:pPr>
            <a:r>
              <a:rPr lang="en-US" dirty="0"/>
              <a:t>Global Accessibility Awareness Day</a:t>
            </a:r>
          </a:p>
          <a:p>
            <a:pPr marL="0" indent="0">
              <a:buNone/>
            </a:pPr>
            <a:endParaRPr lang="en-US" dirty="0"/>
          </a:p>
          <a:p>
            <a:pPr marL="0" indent="0">
              <a:buNone/>
            </a:pPr>
            <a:r>
              <a:rPr lang="en-US" sz="2100" dirty="0"/>
              <a:t>*More info coming soon</a:t>
            </a:r>
          </a:p>
        </p:txBody>
      </p:sp>
      <p:pic>
        <p:nvPicPr>
          <p:cNvPr id="4" name="Picture 3" descr="Logo for Fix Your Content Day">
            <a:extLst>
              <a:ext uri="{FF2B5EF4-FFF2-40B4-BE49-F238E27FC236}">
                <a16:creationId xmlns:a16="http://schemas.microsoft.com/office/drawing/2014/main" id="{4F28CFE4-AD2C-A1D9-10ED-12021972DB61}"/>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6677503" y="1665124"/>
            <a:ext cx="3946162" cy="3593825"/>
          </a:xfrm>
          <a:prstGeom prst="rect">
            <a:avLst/>
          </a:prstGeom>
        </p:spPr>
      </p:pic>
    </p:spTree>
    <p:extLst>
      <p:ext uri="{BB962C8B-B14F-4D97-AF65-F5344CB8AC3E}">
        <p14:creationId xmlns:p14="http://schemas.microsoft.com/office/powerpoint/2010/main" val="3751251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49052-D6DA-673C-80FA-A925BB7EF943}"/>
              </a:ext>
            </a:extLst>
          </p:cNvPr>
          <p:cNvSpPr>
            <a:spLocks noGrp="1"/>
          </p:cNvSpPr>
          <p:nvPr>
            <p:ph type="title"/>
          </p:nvPr>
        </p:nvSpPr>
        <p:spPr/>
        <p:txBody>
          <a:bodyPr/>
          <a:lstStyle/>
          <a:p>
            <a:r>
              <a:rPr lang="en-US" dirty="0"/>
              <a:t>Anthology Together 2023</a:t>
            </a:r>
          </a:p>
        </p:txBody>
      </p:sp>
      <p:pic>
        <p:nvPicPr>
          <p:cNvPr id="16" name="Picture 15" descr="Anthology Together&#10;17- 20 July 2023&#10;Live and In person in Music City&#10;Nashville, Tennessee&#10;Gaylord Opryland Resort&#10;&#10;Open Registration at https://www2.anthology.com/together ">
            <a:extLst>
              <a:ext uri="{FF2B5EF4-FFF2-40B4-BE49-F238E27FC236}">
                <a16:creationId xmlns:a16="http://schemas.microsoft.com/office/drawing/2014/main" id="{53F0F0E6-9DC3-8BF6-9777-E98ACEBBD5AA}"/>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228600" y="1818075"/>
            <a:ext cx="3154596" cy="2972038"/>
          </a:xfrm>
          <a:prstGeom prst="rect">
            <a:avLst/>
          </a:prstGeom>
        </p:spPr>
      </p:pic>
      <p:sp>
        <p:nvSpPr>
          <p:cNvPr id="18" name="TextBox 17">
            <a:extLst>
              <a:ext uri="{FF2B5EF4-FFF2-40B4-BE49-F238E27FC236}">
                <a16:creationId xmlns:a16="http://schemas.microsoft.com/office/drawing/2014/main" id="{2EB941B4-9565-3D0D-B65D-F1B153F2F57D}"/>
              </a:ext>
            </a:extLst>
          </p:cNvPr>
          <p:cNvSpPr txBox="1"/>
          <p:nvPr/>
        </p:nvSpPr>
        <p:spPr>
          <a:xfrm>
            <a:off x="310393" y="5025006"/>
            <a:ext cx="3322040" cy="584775"/>
          </a:xfrm>
          <a:prstGeom prst="rect">
            <a:avLst/>
          </a:prstGeom>
          <a:noFill/>
        </p:spPr>
        <p:txBody>
          <a:bodyPr wrap="square" rtlCol="0">
            <a:spAutoFit/>
          </a:bodyPr>
          <a:lstStyle/>
          <a:p>
            <a:r>
              <a:rPr lang="en-US" dirty="0">
                <a:solidFill>
                  <a:schemeClr val="bg1"/>
                </a:solidFill>
              </a:rPr>
              <a:t>Open registration at </a:t>
            </a:r>
            <a:r>
              <a:rPr lang="en-US" sz="1400" dirty="0">
                <a:solidFill>
                  <a:schemeClr val="bg1"/>
                </a:solidFill>
              </a:rPr>
              <a:t>https://www2.anthology.com/together</a:t>
            </a:r>
            <a:endParaRPr lang="en-US" dirty="0">
              <a:solidFill>
                <a:schemeClr val="bg1"/>
              </a:solidFill>
            </a:endParaRPr>
          </a:p>
        </p:txBody>
      </p:sp>
      <p:pic>
        <p:nvPicPr>
          <p:cNvPr id="5" name="Picture 4" descr="A picture containing the outdoor skyline of Nashville Tennessee&#10;">
            <a:extLst>
              <a:ext uri="{FF2B5EF4-FFF2-40B4-BE49-F238E27FC236}">
                <a16:creationId xmlns:a16="http://schemas.microsoft.com/office/drawing/2014/main" id="{669ABBC5-617A-4A53-940F-F73CFDF3A5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588" y="1809608"/>
            <a:ext cx="7492019" cy="3753561"/>
          </a:xfrm>
          <a:prstGeom prst="rect">
            <a:avLst/>
          </a:prstGeom>
        </p:spPr>
      </p:pic>
    </p:spTree>
    <p:extLst>
      <p:ext uri="{BB962C8B-B14F-4D97-AF65-F5344CB8AC3E}">
        <p14:creationId xmlns:p14="http://schemas.microsoft.com/office/powerpoint/2010/main" val="2703079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A942D-E211-7713-D361-EC7900E2AC58}"/>
              </a:ext>
            </a:extLst>
          </p:cNvPr>
          <p:cNvSpPr>
            <a:spLocks noGrp="1"/>
          </p:cNvSpPr>
          <p:nvPr>
            <p:ph type="title"/>
          </p:nvPr>
        </p:nvSpPr>
        <p:spPr/>
        <p:txBody>
          <a:bodyPr/>
          <a:lstStyle/>
          <a:p>
            <a:r>
              <a:rPr lang="en-US" dirty="0"/>
              <a:t>Surveys</a:t>
            </a:r>
          </a:p>
        </p:txBody>
      </p:sp>
      <p:sp>
        <p:nvSpPr>
          <p:cNvPr id="3" name="Content Placeholder 2">
            <a:extLst>
              <a:ext uri="{FF2B5EF4-FFF2-40B4-BE49-F238E27FC236}">
                <a16:creationId xmlns:a16="http://schemas.microsoft.com/office/drawing/2014/main" id="{B79502E5-35AE-9150-C69B-FDE3FAFBDAF5}"/>
              </a:ext>
            </a:extLst>
          </p:cNvPr>
          <p:cNvSpPr>
            <a:spLocks noGrp="1"/>
          </p:cNvSpPr>
          <p:nvPr>
            <p:ph sz="half" idx="1"/>
          </p:nvPr>
        </p:nvSpPr>
        <p:spPr/>
        <p:txBody>
          <a:bodyPr>
            <a:normAutofit/>
          </a:bodyPr>
          <a:lstStyle/>
          <a:p>
            <a:pPr marL="0" indent="0">
              <a:buNone/>
            </a:pPr>
            <a:r>
              <a:rPr lang="en-US" dirty="0"/>
              <a:t>1.  Product Feedback</a:t>
            </a:r>
          </a:p>
          <a:p>
            <a:r>
              <a:rPr lang="en-US" sz="2400" dirty="0"/>
              <a:t>Will be announced in the User Group </a:t>
            </a:r>
          </a:p>
          <a:p>
            <a:r>
              <a:rPr lang="en-US" sz="2400" dirty="0"/>
              <a:t>Get feedback upon existing capabilities, features and services.</a:t>
            </a:r>
          </a:p>
          <a:p>
            <a:endParaRPr lang="en-US" dirty="0"/>
          </a:p>
        </p:txBody>
      </p:sp>
      <p:sp>
        <p:nvSpPr>
          <p:cNvPr id="4" name="Content Placeholder 3">
            <a:extLst>
              <a:ext uri="{FF2B5EF4-FFF2-40B4-BE49-F238E27FC236}">
                <a16:creationId xmlns:a16="http://schemas.microsoft.com/office/drawing/2014/main" id="{C544CDE5-F13B-957D-EC4C-33EC8F6CDC2B}"/>
              </a:ext>
            </a:extLst>
          </p:cNvPr>
          <p:cNvSpPr>
            <a:spLocks noGrp="1"/>
          </p:cNvSpPr>
          <p:nvPr>
            <p:ph sz="half" idx="2"/>
          </p:nvPr>
        </p:nvSpPr>
        <p:spPr/>
        <p:txBody>
          <a:bodyPr/>
          <a:lstStyle/>
          <a:p>
            <a:pPr marL="0" indent="0">
              <a:buFont typeface="Arial" panose="020B0604020202020204" pitchFamily="34" charset="0"/>
              <a:buNone/>
            </a:pPr>
            <a:r>
              <a:rPr lang="en-US" dirty="0"/>
              <a:t>2.  New Features</a:t>
            </a:r>
          </a:p>
          <a:p>
            <a:r>
              <a:rPr lang="en-US" sz="2400" dirty="0"/>
              <a:t>Will be announced in the Release Notes </a:t>
            </a:r>
          </a:p>
          <a:p>
            <a:r>
              <a:rPr lang="en-US" sz="2400" dirty="0"/>
              <a:t>Get feedback and identify improvements on new features</a:t>
            </a:r>
          </a:p>
          <a:p>
            <a:endParaRPr lang="en-US" dirty="0"/>
          </a:p>
        </p:txBody>
      </p:sp>
    </p:spTree>
    <p:extLst>
      <p:ext uri="{BB962C8B-B14F-4D97-AF65-F5344CB8AC3E}">
        <p14:creationId xmlns:p14="http://schemas.microsoft.com/office/powerpoint/2010/main" val="2840319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3C733-0F9F-E979-8F40-4D3B29E54B0E}"/>
              </a:ext>
            </a:extLst>
          </p:cNvPr>
          <p:cNvSpPr>
            <a:spLocks noGrp="1"/>
          </p:cNvSpPr>
          <p:nvPr>
            <p:ph type="title"/>
          </p:nvPr>
        </p:nvSpPr>
        <p:spPr/>
        <p:txBody>
          <a:bodyPr/>
          <a:lstStyle/>
          <a:p>
            <a:r>
              <a:rPr lang="en-US" dirty="0"/>
              <a:t>Detailed Roadmap Sessions</a:t>
            </a:r>
          </a:p>
        </p:txBody>
      </p:sp>
      <p:sp>
        <p:nvSpPr>
          <p:cNvPr id="3" name="Content Placeholder 2">
            <a:extLst>
              <a:ext uri="{FF2B5EF4-FFF2-40B4-BE49-F238E27FC236}">
                <a16:creationId xmlns:a16="http://schemas.microsoft.com/office/drawing/2014/main" id="{B11AAC70-5DBC-A486-2247-E2D6524DFF3A}"/>
              </a:ext>
            </a:extLst>
          </p:cNvPr>
          <p:cNvSpPr>
            <a:spLocks noGrp="1"/>
          </p:cNvSpPr>
          <p:nvPr>
            <p:ph idx="1"/>
          </p:nvPr>
        </p:nvSpPr>
        <p:spPr/>
        <p:txBody>
          <a:bodyPr/>
          <a:lstStyle/>
          <a:p>
            <a:r>
              <a:rPr lang="en-US" dirty="0"/>
              <a:t>We will be doing Quarterly roadmap sessions apart from these Office Hours.</a:t>
            </a:r>
          </a:p>
          <a:p>
            <a:r>
              <a:rPr lang="en-US" dirty="0"/>
              <a:t>Announcements will be made through the User Group.</a:t>
            </a:r>
          </a:p>
          <a:p>
            <a:r>
              <a:rPr lang="en-US" dirty="0"/>
              <a:t>Finalizing dates and times for this Quarter (more to come soon)</a:t>
            </a:r>
          </a:p>
          <a:p>
            <a:endParaRPr lang="en-US" dirty="0"/>
          </a:p>
          <a:p>
            <a:endParaRPr lang="en-US" dirty="0"/>
          </a:p>
        </p:txBody>
      </p:sp>
    </p:spTree>
    <p:extLst>
      <p:ext uri="{BB962C8B-B14F-4D97-AF65-F5344CB8AC3E}">
        <p14:creationId xmlns:p14="http://schemas.microsoft.com/office/powerpoint/2010/main" val="3565317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4E6D-5AA3-6642-A73F-7B1279810C55}"/>
              </a:ext>
            </a:extLst>
          </p:cNvPr>
          <p:cNvSpPr>
            <a:spLocks noGrp="1"/>
          </p:cNvSpPr>
          <p:nvPr>
            <p:ph type="ctrTitle"/>
          </p:nvPr>
        </p:nvSpPr>
        <p:spPr/>
        <p:txBody>
          <a:bodyPr/>
          <a:lstStyle/>
          <a:p>
            <a:r>
              <a:rPr lang="es-419" dirty="0"/>
              <a:t>Office Hours Q&amp;A</a:t>
            </a:r>
            <a:endParaRPr lang="en-US" dirty="0"/>
          </a:p>
        </p:txBody>
      </p:sp>
      <p:sp>
        <p:nvSpPr>
          <p:cNvPr id="3" name="Subtitle 2">
            <a:extLst>
              <a:ext uri="{FF2B5EF4-FFF2-40B4-BE49-F238E27FC236}">
                <a16:creationId xmlns:a16="http://schemas.microsoft.com/office/drawing/2014/main" id="{23B5AE8A-9062-9D56-EFFA-9A896A8FC1B5}"/>
              </a:ext>
            </a:extLst>
          </p:cNvPr>
          <p:cNvSpPr>
            <a:spLocks noGrp="1"/>
          </p:cNvSpPr>
          <p:nvPr>
            <p:ph type="subTitle" idx="1"/>
          </p:nvPr>
        </p:nvSpPr>
        <p:spPr/>
        <p:txBody>
          <a:bodyPr/>
          <a:lstStyle/>
          <a:p>
            <a:r>
              <a:rPr lang="en-US" dirty="0">
                <a:cs typeface="Calibri"/>
              </a:rPr>
              <a:t>Roadmap</a:t>
            </a:r>
            <a:r>
              <a:rPr lang="es-419" dirty="0">
                <a:cs typeface="Calibri"/>
              </a:rPr>
              <a:t> questions, issues, general questions and chat</a:t>
            </a:r>
          </a:p>
        </p:txBody>
      </p:sp>
    </p:spTree>
    <p:extLst>
      <p:ext uri="{BB962C8B-B14F-4D97-AF65-F5344CB8AC3E}">
        <p14:creationId xmlns:p14="http://schemas.microsoft.com/office/powerpoint/2010/main" val="239204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D9A2900C50EC499F0C39C2E4EC869D" ma:contentTypeVersion="11" ma:contentTypeDescription="Create a new document." ma:contentTypeScope="" ma:versionID="aa4d49721497378e626aa48e6d9534af">
  <xsd:schema xmlns:xsd="http://www.w3.org/2001/XMLSchema" xmlns:xs="http://www.w3.org/2001/XMLSchema" xmlns:p="http://schemas.microsoft.com/office/2006/metadata/properties" xmlns:ns1="http://schemas.microsoft.com/sharepoint/v3" xmlns:ns2="c435bfef-72aa-4d01-bf32-695f70176328" xmlns:ns3="ae8813c5-19f8-4b74-8cc8-ebe879a9508f" targetNamespace="http://schemas.microsoft.com/office/2006/metadata/properties" ma:root="true" ma:fieldsID="efd370685c9c81ba36166730ce4ab469" ns1:_="" ns2:_="" ns3:_="">
    <xsd:import namespace="http://schemas.microsoft.com/sharepoint/v3"/>
    <xsd:import namespace="c435bfef-72aa-4d01-bf32-695f70176328"/>
    <xsd:import namespace="ae8813c5-19f8-4b74-8cc8-ebe879a9508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435bfef-72aa-4d01-bf32-695f701763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41d28dc-dfd4-4171-b3ef-8c09b5f389b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8813c5-19f8-4b74-8cc8-ebe879a9508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1fc6c09-9327-4f8f-a591-f12f27aa6d65}" ma:internalName="TaxCatchAll" ma:showField="CatchAllData" ma:web="ae8813c5-19f8-4b74-8cc8-ebe879a950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75FA7E-3BB4-4931-8C79-CBDA5B00C249}">
  <ds:schemaRefs>
    <ds:schemaRef ds:uri="http://schemas.microsoft.com/sharepoint/v3/contenttype/forms"/>
  </ds:schemaRefs>
</ds:datastoreItem>
</file>

<file path=customXml/itemProps2.xml><?xml version="1.0" encoding="utf-8"?>
<ds:datastoreItem xmlns:ds="http://schemas.openxmlformats.org/officeDocument/2006/customXml" ds:itemID="{330D8841-DA99-4FD6-A361-DAEB2224E6FB}">
  <ds:schemaRefs>
    <ds:schemaRef ds:uri="ae8813c5-19f8-4b74-8cc8-ebe879a9508f"/>
    <ds:schemaRef ds:uri="c435bfef-72aa-4d01-bf32-695f701763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296</TotalTime>
  <Words>696</Words>
  <Application>Microsoft Office PowerPoint</Application>
  <PresentationFormat>Widescreen</PresentationFormat>
  <Paragraphs>85</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Office Hours</vt:lpstr>
      <vt:lpstr>Forward-Looking Statement Statements regarding our product development initiatives, including new products and future product upgrades, updates or enhancements represent our current intentions, but may be modified, delayed or abandoned without prior notice and there is no assurance that such offering, upgrades, updates or functionality will become available unless and until they have been made generally available to our customers.</vt:lpstr>
      <vt:lpstr>Agenda for Today (January 9, 2023)</vt:lpstr>
      <vt:lpstr>What is happening in 2023? </vt:lpstr>
      <vt:lpstr>Fix Your Content Day 2023</vt:lpstr>
      <vt:lpstr>Anthology Together 2023</vt:lpstr>
      <vt:lpstr>Surveys</vt:lpstr>
      <vt:lpstr>Detailed Roadmap Sessions</vt:lpstr>
      <vt:lpstr>Office Hours Q&amp;A</vt:lpstr>
      <vt:lpstr>Question 1</vt:lpstr>
      <vt:lpstr>Question 2</vt:lpstr>
      <vt:lpstr>Libre Office Planned Updates</vt:lpstr>
      <vt:lpstr>Question 3</vt:lpstr>
      <vt:lpstr>Audio Alternative Format </vt:lpstr>
      <vt:lpstr>Question 4</vt:lpstr>
      <vt:lpstr>Next Up for Guidance</vt:lpstr>
      <vt:lpstr>A Deeper Look at D2L HTML Guidance</vt:lpstr>
      <vt:lpstr>Next Steps for Brightspace and Ally</vt:lpstr>
      <vt:lpstr>General Questions?</vt:lpstr>
      <vt:lpstr>Next Office Hours – Mon 13 Feb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Ivan Herrera</dc:creator>
  <cp:lastModifiedBy>Chris Aldin</cp:lastModifiedBy>
  <cp:revision>9</cp:revision>
  <dcterms:created xsi:type="dcterms:W3CDTF">2023-01-02T15:42:59Z</dcterms:created>
  <dcterms:modified xsi:type="dcterms:W3CDTF">2023-01-09T17:16:06Z</dcterms:modified>
</cp:coreProperties>
</file>