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353" autoAdjust="0"/>
  </p:normalViewPr>
  <p:slideViewPr>
    <p:cSldViewPr snapToGrid="0" snapToObjects="1">
      <p:cViewPr varScale="1">
        <p:scale>
          <a:sx n="71" d="100"/>
          <a:sy n="71" d="100"/>
        </p:scale>
        <p:origin x="77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82151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4823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572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283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158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013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7143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9665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2644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740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763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174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9038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6908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845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32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583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6675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07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773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36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53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0" y="789677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5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COLLEGE PHYSICS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Font typeface="Arial Black"/>
              <a:buNone/>
            </a:pPr>
            <a:endParaRPr sz="1800" b="0" i="0" u="none" strike="noStrike" cap="none">
              <a:solidFill>
                <a:srgbClr val="EAF1D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# Chapter Title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Image Slideshow</a:t>
            </a:r>
          </a:p>
        </p:txBody>
      </p:sp>
      <p:pic>
        <p:nvPicPr>
          <p:cNvPr id="15" name="Shape 15" descr="medium_covers_Page_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62758" y="2517424"/>
            <a:ext cx="2010682" cy="2603836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7152887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Shape 50" descr="openstax logo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7152887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457199" y="1107618"/>
            <a:ext cx="4031619" cy="4607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606925" y="1107618"/>
            <a:ext cx="3913188" cy="4607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2000" b="0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Shape 50" descr="openstax logo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8670" marR="0" lvl="1" indent="-344169" algn="l" rtl="0">
              <a:spcBef>
                <a:spcPts val="5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48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rgbClr val="6CB255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6CB255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6CB255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6CB255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6CB255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7152887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8" name="Shape 50" descr="openstax logo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l/FRE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4731" y="641095"/>
            <a:ext cx="6244936" cy="1371600"/>
          </a:xfrm>
        </p:spPr>
        <p:txBody>
          <a:bodyPr/>
          <a:lstStyle/>
          <a:p>
            <a:pPr algn="ctr" rtl="0"/>
            <a:r>
              <a:rPr lang="en-US" sz="3600" b="0" i="0" dirty="0" smtClean="0">
                <a:solidFill>
                  <a:srgbClr val="6CB255"/>
                </a:solidFill>
                <a:effectLst/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PRINCIPLES OF MICROECONOMICS 2e</a:t>
            </a:r>
            <a:endParaRPr lang="en-US" dirty="0"/>
          </a:p>
        </p:txBody>
      </p:sp>
      <p:sp>
        <p:nvSpPr>
          <p:cNvPr id="41" name="Shape 41"/>
          <p:cNvSpPr txBox="1"/>
          <p:nvPr/>
        </p:nvSpPr>
        <p:spPr>
          <a:xfrm>
            <a:off x="0" y="2057371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2000" b="1" i="0" u="none" strike="noStrike" cap="none" dirty="0" smtClean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</a:t>
            </a:r>
            <a:r>
              <a:rPr lang="en-US" sz="2000" b="1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1 Welcome to Economics!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Slideshow</a:t>
            </a:r>
          </a:p>
        </p:txBody>
      </p:sp>
      <p:pic>
        <p:nvPicPr>
          <p:cNvPr id="42" name="Shape 42" descr="Principles of Microeconomics 2e by openstax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979" y="2953459"/>
            <a:ext cx="2010240" cy="2602058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43" name="Shape 43" descr="openstax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5662072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06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Other Economic Terms</a:t>
            </a:r>
          </a:p>
        </p:txBody>
      </p:sp>
      <p:sp>
        <p:nvSpPr>
          <p:cNvPr id="109" name="Shape 109"/>
          <p:cNvSpPr>
            <a:spLocks noGrp="1"/>
          </p:cNvSpPr>
          <p:nvPr>
            <p:ph type="pic" idx="2"/>
          </p:nvPr>
        </p:nvSpPr>
        <p:spPr>
          <a:xfrm>
            <a:off x="457200" y="1122372"/>
            <a:ext cx="8062800" cy="431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Monetary policy</a:t>
            </a:r>
            <a:r>
              <a:rPr lang="en-US"/>
              <a:t> - policy that involves altering the level of interest rates, the availability of credit in the economy, and the extent of borrowing.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>
              <a:spcBef>
                <a:spcPts val="0"/>
              </a:spcBef>
            </a:pPr>
            <a:r>
              <a:rPr lang="en-US"/>
              <a:t>Determined by a nation’s central bank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Fiscal policy</a:t>
            </a:r>
            <a:r>
              <a:rPr lang="en-US"/>
              <a:t> - economic policies that involve government spending and taxes.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>
              <a:spcBef>
                <a:spcPts val="0"/>
              </a:spcBef>
            </a:pPr>
            <a:r>
              <a:rPr lang="en-US"/>
              <a:t>Determined by a nation’s legislative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-69850"/>
            <a:r>
              <a:rPr lang="en-US" dirty="0"/>
              <a:t>1.3 How Economists Use Theories and </a:t>
            </a:r>
            <a:br>
              <a:rPr lang="en-US" dirty="0"/>
            </a:br>
            <a:r>
              <a:rPr lang="en-US" dirty="0"/>
              <a:t>Models to Understand Economic 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199" y="1107618"/>
            <a:ext cx="3913188" cy="4607382"/>
          </a:xfrm>
        </p:spPr>
        <p:txBody>
          <a:bodyPr/>
          <a:lstStyle/>
          <a:p>
            <a:pPr marL="457200" lvl="0" indent="-228600">
              <a:spcBef>
                <a:spcPts val="0"/>
              </a:spcBef>
              <a:spcAft>
                <a:spcPts val="0"/>
              </a:spcAft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One of the most influential economists in modern times was John Maynard Keynes. </a:t>
            </a:r>
            <a:r>
              <a:rPr lang="en-US" sz="1800">
                <a:solidFill>
                  <a:schemeClr val="dk1"/>
                </a:solidFill>
              </a:rPr>
              <a:t>(Credit: Wikimedia Commons)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dk1"/>
              </a:solidFill>
            </a:endParaRP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US">
                <a:solidFill>
                  <a:schemeClr val="dk1"/>
                </a:solidFill>
              </a:rPr>
              <a:t>Keynes thought that economics teaches you how to think, not what to think.</a:t>
            </a:r>
            <a:endParaRPr lang="en-US" dirty="0">
              <a:solidFill>
                <a:schemeClr val="dk1"/>
              </a:solidFill>
            </a:endParaRPr>
          </a:p>
        </p:txBody>
      </p:sp>
      <p:pic>
        <p:nvPicPr>
          <p:cNvPr id="5" name="Shape 115" descr="A candid photograph of John Maynard Keynes"/>
          <p:cNvPicPr preferRelativeResize="0">
            <a:picLocks noGrp="1"/>
          </p:cNvPicPr>
          <p:nvPr>
            <p:ph type="pic" idx="2"/>
          </p:nvPr>
        </p:nvPicPr>
        <p:blipFill rotWithShape="1">
          <a:blip r:embed="rId2">
            <a:alphaModFix/>
          </a:blip>
          <a:srcRect t="2395" b="2395"/>
          <a:stretch/>
        </p:blipFill>
        <p:spPr>
          <a:xfrm>
            <a:off x="4370388" y="1108075"/>
            <a:ext cx="4032250" cy="4606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2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Economic Theories and Models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A </a:t>
            </a:r>
            <a:r>
              <a:rPr lang="en-US" b="1"/>
              <a:t>theory</a:t>
            </a:r>
            <a:r>
              <a:rPr lang="en-US"/>
              <a:t> is a simplified representation of how two or more variables interact with each other.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A good theory is simple enough to understand, while complex enough to capture the key features of the object or situation you are studying.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Economists use </a:t>
            </a:r>
            <a:r>
              <a:rPr lang="en-US" b="1"/>
              <a:t>models</a:t>
            </a:r>
            <a:r>
              <a:rPr lang="en-US"/>
              <a:t> to test theories, but for this course we will use the terms model and theory interchangeably.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50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Circular Flow Diagram</a:t>
            </a:r>
          </a:p>
        </p:txBody>
      </p:sp>
      <p:pic>
        <p:nvPicPr>
          <p:cNvPr id="6" name="Picture 5" descr="The circular flow diagram's outer arrows represent a goods and services market, and the inner arrows represent a labor market. As illustrated by the outer arrows, in a goods and services market, firms give goods and services to households and, in exchange, households give payment to firms. As illustrated by the inner arrows, in a labor market, households provide labor to firms and, in exchange, firms give wages, salaries, and benefits to househol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612" y="932583"/>
            <a:ext cx="3914775" cy="2686050"/>
          </a:xfrm>
          <a:prstGeom prst="rect">
            <a:avLst/>
          </a:prstGeom>
        </p:spPr>
      </p:pic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3932901"/>
            <a:ext cx="8062800" cy="270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Font typeface="Arial"/>
              <a:buChar char="●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b="1" i="0" strike="noStrike" cap="none">
                <a:solidFill>
                  <a:srgbClr val="000000"/>
                </a:solidFill>
              </a:rPr>
              <a:t>circular flow diagram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shows how households and firms interact in the goods and services market, and in the labor market. </a:t>
            </a:r>
          </a:p>
          <a:p>
            <a:pPr marL="914400" marR="0" lvl="1" indent="-228600" algn="l" rtl="0">
              <a:spcBef>
                <a:spcPts val="0"/>
              </a:spcBef>
              <a:spcAft>
                <a:spcPts val="0"/>
              </a:spcAft>
              <a:buFont typeface="Arial"/>
              <a:buChar char="○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direction of the arrows shows that in the </a:t>
            </a:r>
            <a:r>
              <a:rPr lang="en-US" b="1" i="0" u="none" strike="noStrike" cap="none">
                <a:solidFill>
                  <a:srgbClr val="000000"/>
                </a:solidFill>
              </a:rPr>
              <a:t>goods and services market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households receive goods and services and pay firms for them. </a:t>
            </a:r>
          </a:p>
          <a:p>
            <a:pPr marL="914400" marR="0" lvl="1" indent="-228600" algn="l" rtl="0">
              <a:spcBef>
                <a:spcPts val="0"/>
              </a:spcBef>
              <a:spcAft>
                <a:spcPts val="0"/>
              </a:spcAft>
              <a:buFont typeface="Arial"/>
              <a:buChar char="○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</a:t>
            </a:r>
            <a:r>
              <a:rPr lang="en-US" b="1" i="0" u="none" strike="noStrike" cap="none">
                <a:solidFill>
                  <a:srgbClr val="000000"/>
                </a:solidFill>
              </a:rPr>
              <a:t>labor market,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households provide labor and receive payment from firms through wages, salaries, and benefits.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7138555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1.4 How To Organize Economies: An </a:t>
            </a:r>
            <a:r>
              <a:rPr lang="en-US" dirty="0" smtClean="0"/>
              <a:t>Overview </a:t>
            </a:r>
            <a:r>
              <a:rPr lang="en-US" dirty="0"/>
              <a:t>of Economic Systems</a:t>
            </a:r>
          </a:p>
        </p:txBody>
      </p:sp>
      <p:sp>
        <p:nvSpPr>
          <p:cNvPr id="139" name="Shape 139"/>
          <p:cNvSpPr>
            <a:spLocks noGrp="1"/>
          </p:cNvSpPr>
          <p:nvPr>
            <p:ph type="pic" idx="2"/>
          </p:nvPr>
        </p:nvSpPr>
        <p:spPr>
          <a:xfrm>
            <a:off x="457200" y="1122369"/>
            <a:ext cx="8062800" cy="535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There are at least three ways that societies organize an economy: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1) Traditional economy</a:t>
            </a:r>
            <a:r>
              <a:rPr lang="en-US"/>
              <a:t> - typically an agricultural economy where things are done the same as they have always been done.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Oldest economic system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Used in parts of Asia, Africa, and South America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Occupations tend to stay in the family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What you produce is what you consume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Little economic progress or development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659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An Overview of Economic Systems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100000"/>
              <a:buChar char="●"/>
            </a:pPr>
            <a:r>
              <a:rPr lang="en-US" b="1"/>
              <a:t>2) Command economy</a:t>
            </a:r>
            <a:r>
              <a:rPr lang="en-US"/>
              <a:t> - an economy where economic decisions are passed down from government authority and where the government owns the resources.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Government decides what goods and services will be produced and what prices it will charge for them.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The government decides what methods of production to use and sets wages for workers.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The government provides many necessities like healthcare and education for free.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355626"/>
            <a:ext cx="7148945" cy="55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An Overview of Economic </a:t>
            </a:r>
            <a:r>
              <a:rPr lang="en-US" dirty="0" smtClean="0"/>
              <a:t>Systems, Continued</a:t>
            </a:r>
            <a:endParaRPr lang="en-US" dirty="0"/>
          </a:p>
        </p:txBody>
      </p:sp>
      <p:pic>
        <p:nvPicPr>
          <p:cNvPr id="8" name="Shape 153" descr="Merchants in horse and buggy, walking, and on camels in front of two large pyramids in Egypt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9224" y="964224"/>
            <a:ext cx="4238100" cy="28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88400" y="3798330"/>
            <a:ext cx="8062800" cy="40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Jay Bergesen/Flickr Creative Commons)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57200" y="4221700"/>
            <a:ext cx="7786800" cy="221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6CB255"/>
              </a:buClr>
              <a:buSzPct val="100000"/>
              <a:buChar char="●"/>
            </a:pPr>
            <a:r>
              <a:rPr lang="en-US" sz="2000"/>
              <a:t>Examples of </a:t>
            </a:r>
            <a:r>
              <a:rPr lang="en-US" sz="2000" u="sng"/>
              <a:t>command economy</a:t>
            </a:r>
            <a:r>
              <a:rPr lang="en-US" sz="2000"/>
              <a:t>: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-US" sz="2000"/>
              <a:t>Ancient Egypt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-US" sz="2000"/>
              <a:t>Medieval manor life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-US" sz="2000"/>
              <a:t>Communism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-US" sz="2000"/>
              <a:t>Currently, Cuba and North Korea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51717"/>
            <a:ext cx="7128164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An Overview of Economic </a:t>
            </a:r>
            <a:r>
              <a:rPr lang="en-US" dirty="0" smtClean="0"/>
              <a:t>Systems, Continued 2</a:t>
            </a:r>
            <a:endParaRPr lang="en-US" dirty="0"/>
          </a:p>
        </p:txBody>
      </p:sp>
      <p:pic>
        <p:nvPicPr>
          <p:cNvPr id="7" name="Shape 162" descr="The entrance of the New York Stock Exchange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200" y="1319750"/>
            <a:ext cx="3510000" cy="35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094150" y="1031425"/>
            <a:ext cx="4425900" cy="41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Char char="●"/>
            </a:pPr>
            <a:r>
              <a:rPr lang="en-US" b="1" dirty="0">
                <a:solidFill>
                  <a:schemeClr val="dk1"/>
                </a:solidFill>
              </a:rPr>
              <a:t>3) Market economy </a:t>
            </a:r>
            <a:r>
              <a:rPr lang="en-US" dirty="0">
                <a:solidFill>
                  <a:schemeClr val="dk1"/>
                </a:solidFill>
              </a:rPr>
              <a:t>- an economy where economic decisions are decentralized, private individuals own resources, and businesses supply goods and services based on demand.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Char char="●"/>
            </a:pPr>
            <a:r>
              <a:rPr lang="en-US" b="1" dirty="0">
                <a:solidFill>
                  <a:schemeClr val="dk1"/>
                </a:solidFill>
              </a:rPr>
              <a:t>Market</a:t>
            </a:r>
            <a:r>
              <a:rPr lang="en-US" dirty="0">
                <a:solidFill>
                  <a:schemeClr val="dk1"/>
                </a:solidFill>
              </a:rPr>
              <a:t> - interaction between potential buyers and sellers; a combination of demand and supply</a:t>
            </a:r>
            <a:r>
              <a:rPr lang="en-US" dirty="0" smtClean="0">
                <a:solidFill>
                  <a:schemeClr val="dk1"/>
                </a:solidFill>
              </a:rPr>
              <a:t>.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604500" y="4763525"/>
            <a:ext cx="7763100" cy="188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6CB255"/>
              </a:buClr>
              <a:buSzPct val="100000"/>
              <a:buChar char="●"/>
            </a:pPr>
            <a:r>
              <a:rPr lang="en-US" sz="2000" b="1">
                <a:solidFill>
                  <a:schemeClr val="dk1"/>
                </a:solidFill>
              </a:rPr>
              <a:t>Private enterprise</a:t>
            </a:r>
            <a:r>
              <a:rPr lang="en-US" sz="2000">
                <a:solidFill>
                  <a:schemeClr val="dk1"/>
                </a:solidFill>
              </a:rPr>
              <a:t> - system where private individuals or groups of private individuals own and operate the means of production (resources and businesses).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rgbClr val="6CB255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Nothing says “market” more than The New York Stock Exchange.</a:t>
            </a:r>
            <a:r>
              <a:rPr lang="en-US" sz="1800">
                <a:solidFill>
                  <a:schemeClr val="dk1"/>
                </a:solidFill>
              </a:rPr>
              <a:t> (Credit: Erik Drost/Flickr Creative Commons)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Real World Economies</a:t>
            </a:r>
          </a:p>
        </p:txBody>
      </p:sp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Most economies in the real world are </a:t>
            </a:r>
            <a:r>
              <a:rPr lang="en-US" u="sng"/>
              <a:t>mixed</a:t>
            </a:r>
            <a:r>
              <a:rPr lang="en-US"/>
              <a:t>. They combine elements of command, traditional, and market systems.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The U.S. economy is positioned toward the market-oriented end of the spectrum.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Many countries in Europe and Latin America, while primarily market-oriented, have a greater degree of government involvement in economic decisions than the U.S.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China and Russia, while they have moved more in the direction of having a market-oriented system, remain closer to the command economy end of the spectrum.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Regulations: The Rules of the Game</a:t>
            </a:r>
          </a:p>
        </p:txBody>
      </p:sp>
      <p:sp>
        <p:nvSpPr>
          <p:cNvPr id="178" name="Shape 178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4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There is no such thing as an absolutely free market.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Regulations always define the “rules of the game” in the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Economies that are primarily market-oriented have fewer regulations—ideally just enough to maintain an even playing field for participants.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Heavily regulated economies often have </a:t>
            </a:r>
            <a:r>
              <a:rPr lang="en-US" b="1"/>
              <a:t>underground economies</a:t>
            </a:r>
            <a:r>
              <a:rPr lang="en-US"/>
              <a:t> (or black markets), which are markets where the buyers and sellers make transactions without the government’s approval.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CH.1 OUTLINE</a:t>
            </a:r>
          </a:p>
        </p:txBody>
      </p:sp>
      <p:sp>
        <p:nvSpPr>
          <p:cNvPr id="49" name="Shape 49"/>
          <p:cNvSpPr>
            <a:spLocks noGrp="1"/>
          </p:cNvSpPr>
          <p:nvPr>
            <p:ph type="pic" idx="2"/>
          </p:nvPr>
        </p:nvSpPr>
        <p:spPr>
          <a:xfrm>
            <a:off x="457200" y="1122376"/>
            <a:ext cx="8062800" cy="52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1.1: What is Economics, and Why Is It Important?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1.2: Microeconomics and Macroeconomics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1.3: How Economists Use Theories and Models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       to Understand Economic Issues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1.4: How To Organize Economies: An Overview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       of Economic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The Rise of Globalization</a:t>
            </a:r>
          </a:p>
        </p:txBody>
      </p:sp>
      <p:sp>
        <p:nvSpPr>
          <p:cNvPr id="185" name="Shape 185"/>
          <p:cNvSpPr>
            <a:spLocks noGrp="1"/>
          </p:cNvSpPr>
          <p:nvPr>
            <p:ph type="pic" idx="2"/>
          </p:nvPr>
        </p:nvSpPr>
        <p:spPr>
          <a:xfrm>
            <a:off x="457200" y="1122369"/>
            <a:ext cx="8062800" cy="5392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Globalization</a:t>
            </a:r>
            <a:r>
              <a:rPr lang="en-US"/>
              <a:t> - the trend in which buying and selling in markets have increasingly crossed national borders.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Exports</a:t>
            </a:r>
            <a:r>
              <a:rPr lang="en-US"/>
              <a:t> - the goods and services that a nation produces domestically and sells abroad.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Imports</a:t>
            </a:r>
            <a:r>
              <a:rPr lang="en-US"/>
              <a:t> - the goods and services that are produced abroad and then sold domestically.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Gross domestic product (GDP)</a:t>
            </a:r>
            <a:r>
              <a:rPr lang="en-US"/>
              <a:t>- measures the size of total production in an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The Global Economy</a:t>
            </a:r>
          </a:p>
        </p:txBody>
      </p:sp>
      <p:pic>
        <p:nvPicPr>
          <p:cNvPr id="193" name="Shape 193" descr="A cargo ship loaded with shipping containers headed towards a city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93660" y="1142425"/>
            <a:ext cx="5189989" cy="3459993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4767771"/>
            <a:ext cx="8062800" cy="18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Cargo ships are one mode of transportation for shipping goods in the global economy. 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Raul Valdez/Flickr Creative Commons)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sz="16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</a:rPr>
              <a:t>Discussion question: What are examples of products and services in the modern economy?  How has this contributed to globalization</a:t>
            </a:r>
            <a:r>
              <a:rPr lang="en-US" b="1" dirty="0" smtClean="0">
                <a:solidFill>
                  <a:schemeClr val="dk1"/>
                </a:solidFill>
              </a:rPr>
              <a:t>?</a:t>
            </a:r>
            <a:endParaRPr lang="en-US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2400" b="0" i="0" u="none" strike="noStrike" cap="none" dirty="0" smtClean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Last Slide</a:t>
            </a:r>
            <a:endParaRPr sz="2400" b="0" i="0" u="none" strike="noStrike" cap="none" dirty="0">
              <a:solidFill>
                <a:srgbClr val="6CB25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107617"/>
            <a:ext cx="8062912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 sz="1600" b="0" i="0" u="none" strike="noStrike" cap="none" dirty="0" err="1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OpenStax</a:t>
            </a:r>
            <a:r>
              <a:rPr lang="en-US" sz="1600" b="0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 ancillary resource is © Rice University under a CC-BY 4.0 International license; it may be reproduced or modified but must be attributed to </a:t>
            </a:r>
            <a:r>
              <a:rPr lang="en-US" sz="1600" b="0" i="0" u="none" strike="noStrike" cap="none" dirty="0" err="1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OpenStax</a:t>
            </a:r>
            <a:r>
              <a:rPr lang="en-US" sz="1600" b="0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, Rice University and any changes must be noted</a:t>
            </a:r>
            <a:r>
              <a:rPr lang="en-US" sz="1600" b="0" i="0" u="none" strike="noStrike" cap="none" dirty="0" smtClean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lang="en-US" sz="1600" dirty="0"/>
          </a:p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1600" dirty="0"/>
              <a:t>Updated for accessibility October 2018 by SUNY Genesee Community College - added image descriptions and unique headings.</a:t>
            </a:r>
            <a:endParaRPr lang="en-US" sz="1600" b="0" i="0" u="none" strike="noStrike" cap="none" dirty="0">
              <a:solidFill>
                <a:srgbClr val="212F6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963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1.1 </a:t>
            </a:r>
            <a:r>
              <a:rPr lang="en-US" dirty="0">
                <a:solidFill>
                  <a:srgbClr val="6CB255"/>
                </a:solidFill>
              </a:rPr>
              <a:t>What is Economics, and Why Is It Important?</a:t>
            </a:r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63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 u="sng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 u="sng" dirty="0"/>
              <a:t>Economics</a:t>
            </a:r>
            <a:r>
              <a:rPr lang="en-US" b="1" dirty="0"/>
              <a:t> is the study of how humans make decisions in the face of scarcity.</a:t>
            </a:r>
            <a:r>
              <a:rPr lang="en-US" dirty="0"/>
              <a:t> These can be individual decisions, family decisions, business decisions or societal decisions.</a:t>
            </a:r>
          </a:p>
          <a:p>
            <a:pPr lvl="0">
              <a:spcBef>
                <a:spcPts val="0"/>
              </a:spcBef>
              <a:buNone/>
            </a:pPr>
            <a:endParaRPr b="1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 dirty="0"/>
              <a:t>Scarcity</a:t>
            </a:r>
            <a:r>
              <a:rPr lang="en-US" dirty="0"/>
              <a:t> means that human wants for goods, services and resources exceed what is available.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dirty="0"/>
              <a:t>The </a:t>
            </a:r>
            <a:r>
              <a:rPr lang="en-US" u="sng" dirty="0"/>
              <a:t>FRED</a:t>
            </a:r>
            <a:r>
              <a:rPr lang="en-US" dirty="0"/>
              <a:t> website </a:t>
            </a:r>
            <a:r>
              <a:rPr lang="en-US" dirty="0" smtClean="0"/>
              <a:t>(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openstax.org/l/FRED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/</a:t>
            </a:r>
            <a:r>
              <a:rPr lang="en-US" dirty="0"/>
              <a:t>) includes data on nearly 400,000 domestic and international economic and social variables over time, which will be used often in this course.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150" y="26437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>
                <a:solidFill>
                  <a:srgbClr val="6CB255"/>
                </a:solidFill>
              </a:rPr>
              <a:t>Economics in the social media age</a:t>
            </a:r>
          </a:p>
        </p:txBody>
      </p:sp>
      <p:pic>
        <p:nvPicPr>
          <p:cNvPr id="64" name="Shape 64" descr="Smart phone with Facebook ope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-26788" r="-26787"/>
          <a:stretch/>
        </p:blipFill>
        <p:spPr>
          <a:xfrm>
            <a:off x="457199" y="1122386"/>
            <a:ext cx="8062800" cy="35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150" y="4821048"/>
            <a:ext cx="8062800" cy="143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Economics is greatly impacted by how well information travels through society. Today, social media giants Twitter, Facebook, and Instagram are major forces on the information </a:t>
            </a:r>
            <a:r>
              <a:rPr lang="en-US"/>
              <a:t>superhighway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modification of work by Johan Larsson/Flickr Creative Commons)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Scarcity</a:t>
            </a:r>
          </a:p>
        </p:txBody>
      </p:sp>
      <p:pic>
        <p:nvPicPr>
          <p:cNvPr id="71" name="Shape 71" descr="two homeless people sleeping on park benches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59257" y="1122386"/>
            <a:ext cx="4658797" cy="350007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Homeless people are a stark reminder that scarcity of resources is real.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“daveynin”/Flickr Creative Commons)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1"/>
              <a:t>Discussion Question: What are examples of critical goods and services?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dirty="0"/>
              <a:t>Comprehensive study of economics</a:t>
            </a:r>
          </a:p>
        </p:txBody>
      </p:sp>
      <p:pic>
        <p:nvPicPr>
          <p:cNvPr id="79" name="Shape 79" descr="A profile sketch of Adam Smith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12223" y="1108075"/>
            <a:ext cx="3522204" cy="525621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606925" y="1107617"/>
            <a:ext cx="3913188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Adam Smith introduced the idea of dividing labor into discrete tasks</a:t>
            </a:r>
            <a:r>
              <a:rPr lang="en-US">
                <a:solidFill>
                  <a:schemeClr val="dk1"/>
                </a:solidFill>
              </a:rPr>
              <a:t>, in his famous 1776 book, titled </a:t>
            </a:r>
            <a:r>
              <a:rPr lang="en-US" i="1">
                <a:solidFill>
                  <a:schemeClr val="dk1"/>
                </a:solidFill>
              </a:rPr>
              <a:t>The Wealth of Nations.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(Credit: Wikimedia Commons)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dirty="0"/>
              <a:t>The Division of and Specialization of Labor</a:t>
            </a:r>
          </a:p>
        </p:txBody>
      </p:sp>
      <p:pic>
        <p:nvPicPr>
          <p:cNvPr id="87" name="Shape 87" descr="Factory workers for a shoe company working separately on individualized tasks.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63602" y="1122386"/>
            <a:ext cx="5250106" cy="350007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706346"/>
            <a:ext cx="8062800" cy="176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US" b="1" dirty="0">
                <a:solidFill>
                  <a:schemeClr val="dk1"/>
                </a:solidFill>
              </a:rPr>
              <a:t>Division of labor</a:t>
            </a:r>
            <a:r>
              <a:rPr lang="en-US" dirty="0">
                <a:solidFill>
                  <a:schemeClr val="dk1"/>
                </a:solidFill>
              </a:rPr>
              <a:t> - the way in which different workers divide required tasks to produce a good or service.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</a:pPr>
            <a:r>
              <a:rPr lang="en-US" dirty="0"/>
              <a:t>Workers on an assembly line are an example of the divisions of labor. </a:t>
            </a:r>
            <a:r>
              <a:rPr lang="en-US" sz="1800" dirty="0"/>
              <a:t>(Credit: Nina Hale/Flickr Creative Commons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40600" y="367500"/>
            <a:ext cx="8062800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Why the Division of Labor Increases Production</a:t>
            </a:r>
          </a:p>
        </p:txBody>
      </p:sp>
      <p:sp>
        <p:nvSpPr>
          <p:cNvPr id="95" name="Shape 95"/>
          <p:cNvSpPr>
            <a:spLocks noGrp="1"/>
          </p:cNvSpPr>
          <p:nvPr>
            <p:ph type="pic" idx="2"/>
          </p:nvPr>
        </p:nvSpPr>
        <p:spPr>
          <a:xfrm>
            <a:off x="457200" y="1202645"/>
            <a:ext cx="8062800" cy="52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Dividing and subdividing the tasks involved with producing a good or service, produces a greater quantity of output.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Specialization</a:t>
            </a:r>
            <a:r>
              <a:rPr lang="en-US"/>
              <a:t> - when workers or firms focus on particular tasks for which they are well-suited within the overall production process.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Specialization allows businesses to take advantage of </a:t>
            </a:r>
            <a:r>
              <a:rPr lang="en-US" b="1"/>
              <a:t>economies of scale</a:t>
            </a:r>
            <a:r>
              <a:rPr lang="en-US"/>
              <a:t>, which means that for many goods,as the level of production increases, the average cost of producing each individual unit declines.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1.2 Microeconomics and Macroeconomics</a:t>
            </a:r>
          </a:p>
        </p:txBody>
      </p:sp>
      <p:sp>
        <p:nvSpPr>
          <p:cNvPr id="102" name="Shape 102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Economics is concerned with the well-being of all people, including those with jobs and those without jobs, as well as those with high incomes and those with low incomes.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Microeconomics</a:t>
            </a:r>
            <a:r>
              <a:rPr lang="en-US"/>
              <a:t> focuses on the actions of individual agents within the economy, like households, workers, and businesses.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Macroeconomics</a:t>
            </a:r>
            <a:r>
              <a:rPr lang="en-US"/>
              <a:t> is the branch of economics that focuses on broad issues such as growth, unemployment, inflation, and trade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enti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1333</Words>
  <Application>Microsoft Office PowerPoint</Application>
  <PresentationFormat>On-screen Show (4:3)</PresentationFormat>
  <Paragraphs>131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 Black</vt:lpstr>
      <vt:lpstr>Arial</vt:lpstr>
      <vt:lpstr>Essential</vt:lpstr>
      <vt:lpstr>PRINCIPLES OF MICROECONOMICS 2e</vt:lpstr>
      <vt:lpstr>CH.1 OUTLINE</vt:lpstr>
      <vt:lpstr>1.1 What is Economics, and Why Is It Important?</vt:lpstr>
      <vt:lpstr>Economics in the social media age</vt:lpstr>
      <vt:lpstr>Scarcity</vt:lpstr>
      <vt:lpstr>Comprehensive study of economics</vt:lpstr>
      <vt:lpstr>The Division of and Specialization of Labor</vt:lpstr>
      <vt:lpstr>Why the Division of Labor Increases Production</vt:lpstr>
      <vt:lpstr>1.2 Microeconomics and Macroeconomics</vt:lpstr>
      <vt:lpstr>Other Economic Terms</vt:lpstr>
      <vt:lpstr>1.3 How Economists Use Theories and  Models to Understand Economic Issues</vt:lpstr>
      <vt:lpstr>Economic Theories and Models</vt:lpstr>
      <vt:lpstr>Circular Flow Diagram</vt:lpstr>
      <vt:lpstr>1.4 How To Organize Economies: An Overview of Economic Systems</vt:lpstr>
      <vt:lpstr>An Overview of Economic Systems</vt:lpstr>
      <vt:lpstr>An Overview of Economic Systems, Continued</vt:lpstr>
      <vt:lpstr>An Overview of Economic Systems, Continued 2</vt:lpstr>
      <vt:lpstr>Real World Economies</vt:lpstr>
      <vt:lpstr>Regulations: The Rules of the Game</vt:lpstr>
      <vt:lpstr>The Rise of Globalization</vt:lpstr>
      <vt:lpstr>The Global Economy</vt:lpstr>
      <vt:lpstr>Last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Littlejohn, Judith M.</dc:creator>
  <cp:lastModifiedBy>Pabros, Nancy L</cp:lastModifiedBy>
  <cp:revision>9</cp:revision>
  <dcterms:modified xsi:type="dcterms:W3CDTF">2018-11-14T20:02:20Z</dcterms:modified>
</cp:coreProperties>
</file>